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74" r:id="rId7"/>
    <p:sldId id="278" r:id="rId8"/>
    <p:sldId id="265" r:id="rId9"/>
    <p:sldId id="279" r:id="rId10"/>
    <p:sldId id="280" r:id="rId11"/>
    <p:sldId id="273" r:id="rId12"/>
    <p:sldId id="261" r:id="rId13"/>
    <p:sldId id="275" r:id="rId14"/>
    <p:sldId id="267" r:id="rId15"/>
    <p:sldId id="270" r:id="rId16"/>
    <p:sldId id="269" r:id="rId17"/>
    <p:sldId id="272" r:id="rId18"/>
    <p:sldId id="271" r:id="rId19"/>
    <p:sldId id="266" r:id="rId20"/>
    <p:sldId id="268" r:id="rId21"/>
    <p:sldId id="260" r:id="rId22"/>
    <p:sldId id="276" r:id="rId23"/>
    <p:sldId id="264" r:id="rId24"/>
    <p:sldId id="262" r:id="rId25"/>
    <p:sldId id="263" r:id="rId26"/>
  </p:sldIdLst>
  <p:sldSz cx="12192000" cy="6858000"/>
  <p:notesSz cx="6858000" cy="9144000"/>
  <p:embeddedFontLst>
    <p:embeddedFont>
      <p:font typeface="Min Sans" pitchFamily="2" charset="0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ABF57-5624-4E80-B0B1-21536716D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CEE476-8CA7-46B0-BA80-82E64F68E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FC71C-1D42-4341-9EF8-9EBD3034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0BEE2-591D-4FF0-BDD9-EBF7E79D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1226D-D125-4C14-860F-ACAE478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A23A1-D841-46BA-A01E-4876E2B9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42607-6643-4D01-AB5C-439A7485A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12A1F-AEC3-4111-904E-5F2A72E9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3A50C-9B7C-483F-A2CC-1BC261E1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6DDA2-FE03-4764-BEC8-9D8E4AE7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35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77D7AB-4C83-4A54-AD41-F86318594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0AA80E-DA3E-4C0C-A60D-F7225818D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28AAC-694E-4396-90BF-F4661651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15E28-1FDF-426F-ACEA-7822B1BF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5FF027-4A09-4733-9106-931375CC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24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89B56-7A2E-4F35-8828-A6CAD1A3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65646-D648-42A3-908C-6AE70D7F5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79503-C2A1-4B4A-B0B4-4F04B442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A3BB3-1E54-4B3E-8BEE-E6E81009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F6F5A7-907C-4BE7-B24A-FB20C033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45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20BEC-BE10-4133-9CA5-A0484975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13F1EF-A0EA-4C00-AAA7-CF33364A9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0EEF2-9132-4A1A-B608-7D5C9368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3E9F5-57B4-4426-A7A5-0B6C2A7A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A9F73-0381-4CFD-97E0-DD9675F7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7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4F2C1-4B3C-46B1-BEEB-20DC597E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75BAC5-219D-4499-A575-8AF0B7E5E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FBE9E9-7863-454A-8D50-80EF07E33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EF6513-2CDC-4DB7-A2BA-39FC0F85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327EC4-22A2-43AD-A52A-2C703535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75489-9766-456A-BD8E-05E231F5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8D055-A15D-4EA0-9CFA-577DAEBD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646DC-D0BE-4DD3-8D00-9A09375F6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982D01-7B15-417B-8B45-1B3A11256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C2307B-A78C-4077-92D4-7FA16E8EC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41799-30C4-42A1-A971-724D21BE7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990AFA-FFB2-4425-8352-3621C13E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FC9299-3901-41AD-A85B-D966AA92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B7A342-C783-4542-BA58-991454F0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88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99ACE-BE91-4EC8-96BC-2DD3734F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E53FD9-EE46-490F-ACB7-FAB4B9F3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458241-FC34-483C-AF49-D9F93231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126C77-4654-4301-A481-15577F09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3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98B3C1-7138-4E20-B16B-E6D956915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5D93DA-0B66-4AB8-9532-C0F54E20C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33198C-CD89-4308-A6F4-01FE9CA6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5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F1DD3-402F-43D9-99E4-6335F04D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142AF-4A57-4D2E-8A20-605E4ECFB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41BF6B-9A90-4957-9771-5DAC1EE65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EF7644-1331-432D-9102-7A4E47F5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9F5CD7-4489-4D91-B1B7-7534AAA0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DB65F-E290-4373-B13F-656425E7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2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10AD5-06E8-48C3-ACA4-3C940238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E9103D-F409-47A4-93E3-9A78B2BFC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200994-F6DB-406B-AF9B-C1FF37157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D18FE1-427B-4CA5-97B3-A6ACD011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EEA9B-A495-4781-95C3-772185AF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1C582-81CE-42AE-B610-1FF3D3A1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CF66E2-8C7A-4693-96C0-3D18FA3B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9838D8-CCAC-43F9-B634-7787D3D6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BDD08-F8EA-4BB0-A7DC-0F72E6693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A8848-02FE-4023-8189-0D69945AB62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2FB75-3348-453B-A1F7-90C9D6D64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86F5D7-E434-4523-AA1E-A706A97CC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F94A9-A4DA-4BFE-8E9F-9FDF6D914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2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078C93-00B5-49EA-BDA4-4D0D36BC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87538F-CE09-4E37-83B3-7C304CBDF60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F610B-F0B4-4D87-904D-CE0781DAAFA8}"/>
              </a:ext>
            </a:extLst>
          </p:cNvPr>
          <p:cNvSpPr txBox="1"/>
          <p:nvPr/>
        </p:nvSpPr>
        <p:spPr>
          <a:xfrm>
            <a:off x="4268364" y="2505670"/>
            <a:ext cx="391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반응형 웹 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F73F8B-83D8-47E5-9869-EBEB55B5E5D4}"/>
              </a:ext>
            </a:extLst>
          </p:cNvPr>
          <p:cNvCxnSpPr/>
          <p:nvPr/>
        </p:nvCxnSpPr>
        <p:spPr>
          <a:xfrm>
            <a:off x="2912165" y="2435088"/>
            <a:ext cx="1143000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7FA3F7-B8F6-4A44-A12A-72F38A5814F1}"/>
              </a:ext>
            </a:extLst>
          </p:cNvPr>
          <p:cNvCxnSpPr/>
          <p:nvPr/>
        </p:nvCxnSpPr>
        <p:spPr>
          <a:xfrm>
            <a:off x="8125608" y="4416288"/>
            <a:ext cx="1143000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5912B9-0979-4996-A87F-836464C2F387}"/>
              </a:ext>
            </a:extLst>
          </p:cNvPr>
          <p:cNvSpPr txBox="1"/>
          <p:nvPr/>
        </p:nvSpPr>
        <p:spPr>
          <a:xfrm>
            <a:off x="11073131" y="614238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김정숙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5F0B4-D88B-4666-B826-AA704AEB7B14}"/>
              </a:ext>
            </a:extLst>
          </p:cNvPr>
          <p:cNvSpPr txBox="1"/>
          <p:nvPr/>
        </p:nvSpPr>
        <p:spPr>
          <a:xfrm>
            <a:off x="4353013" y="3429000"/>
            <a:ext cx="3750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스마트 웹</a:t>
            </a:r>
            <a:r>
              <a:rPr lang="en-US" altLang="ko-KR" sz="2800" spc="-3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&amp;</a:t>
            </a:r>
            <a:r>
              <a:rPr lang="ko-KR" altLang="en-US" sz="2800" spc="-3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앱 콘텐츠 </a:t>
            </a:r>
            <a:endParaRPr lang="en-US" altLang="ko-KR" sz="2800" spc="-300" smtClean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800" spc="-30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실무 </a:t>
            </a:r>
            <a:r>
              <a:rPr lang="ko-KR" altLang="en-US" sz="2800" spc="-3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개발자 양성과정</a:t>
            </a:r>
          </a:p>
        </p:txBody>
      </p:sp>
    </p:spTree>
    <p:extLst>
      <p:ext uri="{BB962C8B-B14F-4D97-AF65-F5344CB8AC3E}">
        <p14:creationId xmlns:p14="http://schemas.microsoft.com/office/powerpoint/2010/main" val="189011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7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5ACF276-7531-45DE-85FC-EABB21A44D3F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1575A1-766A-489E-B5C0-3CC7F4F08642}"/>
              </a:ext>
            </a:extLst>
          </p:cNvPr>
          <p:cNvSpPr txBox="1"/>
          <p:nvPr/>
        </p:nvSpPr>
        <p:spPr>
          <a:xfrm>
            <a:off x="1119883" y="308758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배너 및 프로모션</a:t>
            </a:r>
            <a:endParaRPr lang="ko-KR" altLang="en-US" sz="3200" spc="-3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A2258-4E7D-4B74-9C7E-847BDFBBEEC7}"/>
              </a:ext>
            </a:extLst>
          </p:cNvPr>
          <p:cNvSpPr txBox="1"/>
          <p:nvPr/>
        </p:nvSpPr>
        <p:spPr>
          <a:xfrm>
            <a:off x="467140" y="24367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Part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993C2C-41BD-4240-A9E1-BC1BF75F1FB0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3" y="1634382"/>
            <a:ext cx="3429000" cy="1524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3" y="3320143"/>
            <a:ext cx="3429000" cy="15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54" y="1634382"/>
            <a:ext cx="3429000" cy="152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54" y="3320143"/>
            <a:ext cx="3429000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2155" y="5238206"/>
            <a:ext cx="7292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Min Sans" pitchFamily="2" charset="0"/>
                <a:ea typeface="Min Sans" pitchFamily="2" charset="0"/>
              </a:rPr>
              <a:t>그라데이션과</a:t>
            </a:r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 투명 이미지를 이용한 배너입니다</a:t>
            </a:r>
            <a:r>
              <a:rPr lang="en-US" altLang="ko-KR" sz="2400" dirty="0" smtClean="0">
                <a:latin typeface="Min Sans" pitchFamily="2" charset="0"/>
                <a:ea typeface="Min Sans" pitchFamily="2" charset="0"/>
              </a:rPr>
              <a:t>.</a:t>
            </a:r>
          </a:p>
          <a:p>
            <a:pPr algn="ctr"/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재미있는 문구를 통해</a:t>
            </a:r>
            <a:r>
              <a:rPr lang="en-US" altLang="ko-KR" sz="2400" dirty="0">
                <a:latin typeface="Min Sans" pitchFamily="2" charset="0"/>
                <a:ea typeface="Min Sans" pitchFamily="2" charset="0"/>
              </a:rPr>
              <a:t> </a:t>
            </a:r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자연스럽게 </a:t>
            </a:r>
            <a:endParaRPr lang="en-US" altLang="ko-KR" sz="2400" dirty="0" smtClean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소비자의 클릭을 유도하고자 했습니다</a:t>
            </a:r>
            <a:r>
              <a:rPr lang="en-US" altLang="ko-KR" sz="2400" dirty="0" smtClean="0">
                <a:latin typeface="Min Sans" pitchFamily="2" charset="0"/>
                <a:ea typeface="Min Sans" pitchFamily="2" charset="0"/>
              </a:rPr>
              <a:t>.</a:t>
            </a:r>
            <a:endParaRPr lang="ko-KR" altLang="en-US" sz="2400" dirty="0">
              <a:latin typeface="Min Sans" pitchFamily="2" charset="0"/>
              <a:ea typeface="Min Sans" pitchFamily="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40" y="1634382"/>
            <a:ext cx="36766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4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5ACF276-7531-45DE-85FC-EABB21A44D3F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1575A1-766A-489E-B5C0-3CC7F4F08642}"/>
              </a:ext>
            </a:extLst>
          </p:cNvPr>
          <p:cNvSpPr txBox="1"/>
          <p:nvPr/>
        </p:nvSpPr>
        <p:spPr>
          <a:xfrm>
            <a:off x="1119883" y="308758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배너 및 프로모션</a:t>
            </a:r>
            <a:endParaRPr lang="ko-KR" altLang="en-US" sz="3200" spc="-3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A2258-4E7D-4B74-9C7E-847BDFBBEEC7}"/>
              </a:ext>
            </a:extLst>
          </p:cNvPr>
          <p:cNvSpPr txBox="1"/>
          <p:nvPr/>
        </p:nvSpPr>
        <p:spPr>
          <a:xfrm>
            <a:off x="467140" y="24367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Part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2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993C2C-41BD-4240-A9E1-BC1BF75F1FB0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54" y="1436974"/>
            <a:ext cx="3745727" cy="23410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68" y="1436974"/>
            <a:ext cx="3745727" cy="23410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0" y="1425107"/>
            <a:ext cx="3745727" cy="23410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6891" y="4297760"/>
            <a:ext cx="6061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Min Sans" pitchFamily="2" charset="0"/>
                <a:ea typeface="Min Sans" pitchFamily="2" charset="0"/>
              </a:rPr>
              <a:t>캐러셀에</a:t>
            </a:r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 사용된 이미지 역시</a:t>
            </a:r>
            <a:endParaRPr lang="en-US" altLang="ko-KR" sz="2400" dirty="0" smtClean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비슷하게 제작되었습니다</a:t>
            </a:r>
            <a:r>
              <a:rPr lang="en-US" altLang="ko-KR" sz="2400" dirty="0" smtClean="0">
                <a:latin typeface="Min Sans" pitchFamily="2" charset="0"/>
                <a:ea typeface="Min Sans" pitchFamily="2" charset="0"/>
              </a:rPr>
              <a:t>.</a:t>
            </a:r>
          </a:p>
          <a:p>
            <a:pPr algn="ctr"/>
            <a:endParaRPr lang="en-US" altLang="ko-KR" sz="2400" dirty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다만</a:t>
            </a:r>
            <a:r>
              <a:rPr lang="en-US" altLang="ko-KR" sz="2400" dirty="0" smtClean="0">
                <a:latin typeface="Min Sans" pitchFamily="2" charset="0"/>
                <a:ea typeface="Min Sans" pitchFamily="2" charset="0"/>
              </a:rPr>
              <a:t>, </a:t>
            </a:r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배너와는 달리 움직이기 때문에</a:t>
            </a:r>
            <a:endParaRPr lang="en-US" altLang="ko-KR" sz="2400" dirty="0" smtClean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조금 더 채도가 낮은 색상을 골랐습니다</a:t>
            </a:r>
            <a:r>
              <a:rPr lang="en-US" altLang="ko-KR" sz="2400" dirty="0" smtClean="0">
                <a:latin typeface="Min Sans" pitchFamily="2" charset="0"/>
                <a:ea typeface="Mi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22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35EAF4-AB06-4A4F-80AF-D4E4F00F450E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A687B74-2605-48A3-AC1E-943E20765DA6}"/>
              </a:ext>
            </a:extLst>
          </p:cNvPr>
          <p:cNvSpPr txBox="1"/>
          <p:nvPr/>
        </p:nvSpPr>
        <p:spPr>
          <a:xfrm>
            <a:off x="1119883" y="308758"/>
            <a:ext cx="252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2">
                    <a:lumMod val="50000"/>
                  </a:schemeClr>
                </a:solidFill>
              </a:rPr>
              <a:t>디자인 포인트</a:t>
            </a:r>
            <a:endParaRPr lang="ko-KR" altLang="en-US" sz="3200" spc="-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C874-B5F7-4C9C-88D0-96D072CED85C}"/>
              </a:ext>
            </a:extLst>
          </p:cNvPr>
          <p:cNvSpPr txBox="1"/>
          <p:nvPr/>
        </p:nvSpPr>
        <p:spPr>
          <a:xfrm>
            <a:off x="467140" y="243676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Part 2</a:t>
            </a:r>
            <a:endParaRPr lang="ko-KR" altLang="en-US" sz="14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EE956E-B1C7-403B-9DCB-242B4D9DC9EB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C0AB5A1-2CD4-4AF6-862E-45F40C390F0D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55F4B6-FCA2-4734-BF33-4DA3B434E003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7192419-AB5E-47E6-81AF-138C2616E169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37089C5E-2309-4A5F-B799-3158131C7858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편안함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A8D8C64-F822-4840-8A67-B297BEFFF68F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세련됨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B0642C-B908-438D-9626-2698F2A4CB75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Min Sans" pitchFamily="2" charset="0"/>
                <a:ea typeface="Min Sans" pitchFamily="2" charset="0"/>
              </a:rPr>
              <a:t>깔끔함</a:t>
            </a:r>
            <a:endParaRPr lang="ko-KR" altLang="en-US" dirty="0">
              <a:solidFill>
                <a:schemeClr val="tx1"/>
              </a:solidFill>
              <a:latin typeface="Min Sans" pitchFamily="2" charset="0"/>
              <a:ea typeface="Min Sans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20914C-3B64-49B3-93F1-AC133AAEF423}"/>
              </a:ext>
            </a:extLst>
          </p:cNvPr>
          <p:cNvGrpSpPr/>
          <p:nvPr/>
        </p:nvGrpSpPr>
        <p:grpSpPr>
          <a:xfrm>
            <a:off x="7304936" y="1420134"/>
            <a:ext cx="2858426" cy="1296561"/>
            <a:chOff x="281014" y="4235821"/>
            <a:chExt cx="2858426" cy="1296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C9E46F-ECA3-430D-B41D-CFF115B7E197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latin typeface="Min Sans" pitchFamily="2" charset="0"/>
                  <a:ea typeface="Min Sans" pitchFamily="2" charset="0"/>
                </a:rPr>
                <a:t>이미지를 통해 유행을 타지 않는 스타일을 가진 가구점인 것을 어필하고 싶었습니다</a:t>
              </a:r>
              <a:r>
                <a:rPr lang="en-US" altLang="ko-KR" sz="1400" dirty="0" smtClean="0">
                  <a:latin typeface="Min Sans" pitchFamily="2" charset="0"/>
                  <a:ea typeface="Min Sans" pitchFamily="2" charset="0"/>
                </a:rPr>
                <a:t>.</a:t>
              </a:r>
              <a:endParaRPr lang="ko-KR" altLang="en-US" sz="1400" dirty="0"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DC82AD-F089-42A4-B3B8-C46A661AEE93}"/>
                </a:ext>
              </a:extLst>
            </p:cNvPr>
            <p:cNvSpPr txBox="1"/>
            <p:nvPr/>
          </p:nvSpPr>
          <p:spPr>
            <a:xfrm>
              <a:off x="281014" y="4235821"/>
              <a:ext cx="1669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n Sans" pitchFamily="2" charset="0"/>
                  <a:ea typeface="Min Sans" pitchFamily="2" charset="0"/>
                </a:rPr>
                <a:t>세련되고 모던한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20914C-3B64-49B3-93F1-AC133AAEF423}"/>
              </a:ext>
            </a:extLst>
          </p:cNvPr>
          <p:cNvGrpSpPr/>
          <p:nvPr/>
        </p:nvGrpSpPr>
        <p:grpSpPr>
          <a:xfrm>
            <a:off x="525045" y="4849099"/>
            <a:ext cx="2858426" cy="1233966"/>
            <a:chOff x="281014" y="4298416"/>
            <a:chExt cx="2858426" cy="123396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C9E46F-ECA3-430D-B41D-CFF115B7E197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latin typeface="Min Sans" pitchFamily="2" charset="0"/>
                  <a:ea typeface="Min Sans" pitchFamily="2" charset="0"/>
                </a:rPr>
                <a:t>가구가 본래 지녀야 하는 기능</a:t>
              </a:r>
              <a:r>
                <a:rPr lang="en-US" altLang="ko-KR" sz="1400" dirty="0" smtClean="0">
                  <a:latin typeface="Min Sans" pitchFamily="2" charset="0"/>
                  <a:ea typeface="Min Sans" pitchFamily="2" charset="0"/>
                </a:rPr>
                <a:t>-</a:t>
              </a:r>
              <a:r>
                <a:rPr lang="ko-KR" altLang="en-US" sz="1400" dirty="0" smtClean="0">
                  <a:latin typeface="Min Sans" pitchFamily="2" charset="0"/>
                  <a:ea typeface="Min Sans" pitchFamily="2" charset="0"/>
                </a:rPr>
                <a:t>집에서의 휴식을 돕는 편안함을 표현하고자 했습니다</a:t>
              </a:r>
              <a:r>
                <a:rPr lang="en-US" altLang="ko-KR" sz="1400" dirty="0" smtClean="0">
                  <a:latin typeface="Min Sans" pitchFamily="2" charset="0"/>
                  <a:ea typeface="Min Sans" pitchFamily="2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DC82AD-F089-42A4-B3B8-C46A661AEE93}"/>
                </a:ext>
              </a:extLst>
            </p:cNvPr>
            <p:cNvSpPr txBox="1"/>
            <p:nvPr/>
          </p:nvSpPr>
          <p:spPr>
            <a:xfrm>
              <a:off x="281014" y="4298416"/>
              <a:ext cx="1875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n Sans" pitchFamily="2" charset="0"/>
                  <a:ea typeface="Min Sans" pitchFamily="2" charset="0"/>
                </a:rPr>
                <a:t>편안함을 강조하여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20914C-3B64-49B3-93F1-AC133AAEF423}"/>
              </a:ext>
            </a:extLst>
          </p:cNvPr>
          <p:cNvGrpSpPr/>
          <p:nvPr/>
        </p:nvGrpSpPr>
        <p:grpSpPr>
          <a:xfrm>
            <a:off x="9158589" y="4818127"/>
            <a:ext cx="2858426" cy="1007324"/>
            <a:chOff x="281014" y="4309614"/>
            <a:chExt cx="2858426" cy="10073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9E46F-ECA3-430D-B41D-CFF115B7E197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latin typeface="Min Sans" pitchFamily="2" charset="0"/>
                  <a:ea typeface="Min Sans" pitchFamily="2" charset="0"/>
                </a:rPr>
                <a:t>심플하고 </a:t>
              </a:r>
              <a:r>
                <a:rPr lang="ko-KR" altLang="en-US" sz="1400" dirty="0" err="1" smtClean="0">
                  <a:latin typeface="Min Sans" pitchFamily="2" charset="0"/>
                  <a:ea typeface="Min Sans" pitchFamily="2" charset="0"/>
                </a:rPr>
                <a:t>미니멀하게</a:t>
              </a:r>
              <a:r>
                <a:rPr lang="ko-KR" altLang="en-US" sz="1400" dirty="0" smtClean="0">
                  <a:latin typeface="Min Sans" pitchFamily="2" charset="0"/>
                  <a:ea typeface="Min Sans" pitchFamily="2" charset="0"/>
                </a:rPr>
                <a:t> 디자인 함으로 보다 현대적으로 보이고자 했습니다</a:t>
              </a:r>
              <a:r>
                <a:rPr lang="en-US" altLang="ko-KR" sz="1400" dirty="0" smtClean="0">
                  <a:latin typeface="Min Sans" pitchFamily="2" charset="0"/>
                  <a:ea typeface="Min Sans" pitchFamily="2" charset="0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DC82AD-F089-42A4-B3B8-C46A661AEE93}"/>
                </a:ext>
              </a:extLst>
            </p:cNvPr>
            <p:cNvSpPr txBox="1"/>
            <p:nvPr/>
          </p:nvSpPr>
          <p:spPr>
            <a:xfrm>
              <a:off x="281014" y="4309614"/>
              <a:ext cx="1669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n Sans" pitchFamily="2" charset="0"/>
                  <a:ea typeface="Min Sans" pitchFamily="2" charset="0"/>
                </a:rPr>
                <a:t>깔끔한 디자인은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332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84" y="0"/>
            <a:ext cx="73786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206" y="0"/>
            <a:ext cx="10287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42" y="0"/>
            <a:ext cx="1966158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6301" y="2981194"/>
            <a:ext cx="204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Min Sans" pitchFamily="2" charset="0"/>
                <a:ea typeface="Min Sans" pitchFamily="2" charset="0"/>
              </a:rPr>
              <a:t>모바일</a:t>
            </a:r>
            <a:endParaRPr lang="ko-KR" altLang="en-US" sz="2400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6703" y="2981194"/>
            <a:ext cx="204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Min Sans" pitchFamily="2" charset="0"/>
                <a:ea typeface="Min Sans" pitchFamily="2" charset="0"/>
              </a:rPr>
              <a:t>타블렛</a:t>
            </a:r>
            <a:endParaRPr lang="ko-KR" altLang="en-US" sz="2400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72666" y="2981194"/>
            <a:ext cx="204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Min Sans" pitchFamily="2" charset="0"/>
                <a:ea typeface="Min Sans" pitchFamily="2" charset="0"/>
              </a:rPr>
              <a:t>PC</a:t>
            </a:r>
            <a:endParaRPr lang="ko-KR" altLang="en-US" sz="2400" dirty="0">
              <a:latin typeface="Min Sans" pitchFamily="2" charset="0"/>
              <a:ea typeface="M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3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80" y="-187891"/>
            <a:ext cx="2284695" cy="15231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573984-5857-4773-906A-B7081DC90B91}"/>
              </a:ext>
            </a:extLst>
          </p:cNvPr>
          <p:cNvSpPr/>
          <p:nvPr/>
        </p:nvSpPr>
        <p:spPr>
          <a:xfrm>
            <a:off x="5862181" y="1840245"/>
            <a:ext cx="4559474" cy="35087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모바일과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PC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모드의 중간단계로써</a:t>
            </a:r>
            <a:endParaRPr lang="en-US" altLang="ko-KR" sz="2000" dirty="0" smtClean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최대한 자연스럽게 연결될 수 있도록</a:t>
            </a:r>
            <a:endParaRPr lang="en-US" altLang="ko-KR" sz="2000" dirty="0" smtClean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레이아웃을 배치 하였습니다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C1D3D7-91E8-44CA-A486-DD94E514A082}"/>
              </a:ext>
            </a:extLst>
          </p:cNvPr>
          <p:cNvSpPr/>
          <p:nvPr/>
        </p:nvSpPr>
        <p:spPr>
          <a:xfrm>
            <a:off x="5862179" y="1840243"/>
            <a:ext cx="4559474" cy="6042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태블릿 모드</a:t>
            </a:r>
            <a:endParaRPr lang="ko-KR" altLang="en-US" sz="2000" b="1" dirty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28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35EAF4-AB06-4A4F-80AF-D4E4F00F450E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A687B74-2605-48A3-AC1E-943E20765DA6}"/>
              </a:ext>
            </a:extLst>
          </p:cNvPr>
          <p:cNvSpPr txBox="1"/>
          <p:nvPr/>
        </p:nvSpPr>
        <p:spPr>
          <a:xfrm>
            <a:off x="1119883" y="308758"/>
            <a:ext cx="3459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디자인 특이점 </a:t>
            </a:r>
            <a:r>
              <a:rPr lang="en-US" altLang="ko-KR" sz="3200" spc="-3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- </a:t>
            </a:r>
            <a:r>
              <a:rPr lang="ko-KR" altLang="en-US" sz="3200" spc="-3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중단점</a:t>
            </a:r>
            <a:endParaRPr lang="ko-KR" altLang="en-US" sz="3200" spc="-3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EC874-B5F7-4C9C-88D0-96D072CED85C}"/>
              </a:ext>
            </a:extLst>
          </p:cNvPr>
          <p:cNvSpPr txBox="1"/>
          <p:nvPr/>
        </p:nvSpPr>
        <p:spPr>
          <a:xfrm>
            <a:off x="467140" y="243676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Min Sans" pitchFamily="2" charset="0"/>
                <a:ea typeface="Min Sans" pitchFamily="2" charset="0"/>
              </a:rPr>
              <a:t>Part 2</a:t>
            </a:r>
            <a:endParaRPr lang="ko-KR" altLang="en-US" sz="1400" dirty="0"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EE956E-B1C7-403B-9DCB-242B4D9DC9EB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배지 체크 표시1">
            <a:extLst>
              <a:ext uri="{FF2B5EF4-FFF2-40B4-BE49-F238E27FC236}">
                <a16:creationId xmlns:a16="http://schemas.microsoft.com/office/drawing/2014/main" id="{3B8F7ADD-AA7D-44BD-BEA6-DCC43F2193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9360" y="1916260"/>
            <a:ext cx="914400" cy="914400"/>
          </a:xfrm>
          <a:prstGeom prst="rect">
            <a:avLst/>
          </a:prstGeom>
        </p:spPr>
      </p:pic>
      <p:pic>
        <p:nvPicPr>
          <p:cNvPr id="7" name="그래픽 7" descr="배지 체크 표시1">
            <a:extLst>
              <a:ext uri="{FF2B5EF4-FFF2-40B4-BE49-F238E27FC236}">
                <a16:creationId xmlns:a16="http://schemas.microsoft.com/office/drawing/2014/main" id="{E3B717C1-D9F9-4F13-B726-F64B712F18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9360" y="3429000"/>
            <a:ext cx="914400" cy="914400"/>
          </a:xfrm>
          <a:prstGeom prst="rect">
            <a:avLst/>
          </a:prstGeom>
        </p:spPr>
      </p:pic>
      <p:pic>
        <p:nvPicPr>
          <p:cNvPr id="8" name="그래픽 8" descr="배지 체크 표시1">
            <a:extLst>
              <a:ext uri="{FF2B5EF4-FFF2-40B4-BE49-F238E27FC236}">
                <a16:creationId xmlns:a16="http://schemas.microsoft.com/office/drawing/2014/main" id="{912C8778-67BB-401F-A27F-3F3A5D393A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9360" y="494174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E4819-8246-40C0-8C2A-A6CA9D6304BE}"/>
              </a:ext>
            </a:extLst>
          </p:cNvPr>
          <p:cNvSpPr txBox="1"/>
          <p:nvPr/>
        </p:nvSpPr>
        <p:spPr>
          <a:xfrm>
            <a:off x="2268486" y="2059360"/>
            <a:ext cx="934158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 smtClean="0">
                <a:solidFill>
                  <a:srgbClr val="655D5B"/>
                </a:solidFill>
                <a:latin typeface="Min Sans" pitchFamily="2" charset="0"/>
                <a:ea typeface="Min Sans" pitchFamily="2" charset="0"/>
              </a:rPr>
              <a:t>중단점에 따라 사라지거나 나타나는 헤더</a:t>
            </a:r>
            <a:endParaRPr lang="en-US" altLang="ko-KR" sz="2800" dirty="0">
              <a:solidFill>
                <a:srgbClr val="655D5B"/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2A9B2-0BD7-4274-8F72-71D18D55C119}"/>
              </a:ext>
            </a:extLst>
          </p:cNvPr>
          <p:cNvSpPr txBox="1"/>
          <p:nvPr/>
        </p:nvSpPr>
        <p:spPr>
          <a:xfrm>
            <a:off x="2268486" y="3639477"/>
            <a:ext cx="934158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 smtClean="0">
                <a:solidFill>
                  <a:srgbClr val="655D5B"/>
                </a:solidFill>
                <a:latin typeface="Min Sans" pitchFamily="2" charset="0"/>
                <a:ea typeface="Min Sans" pitchFamily="2" charset="0"/>
              </a:rPr>
              <a:t>중단점에 따라 형태가 바뀌는 메뉴</a:t>
            </a:r>
            <a:endParaRPr lang="en-US" altLang="ko-KR" sz="2800" dirty="0">
              <a:solidFill>
                <a:srgbClr val="655D5B"/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D96DB-1683-4366-A088-8AC1D3E03D91}"/>
              </a:ext>
            </a:extLst>
          </p:cNvPr>
          <p:cNvSpPr txBox="1"/>
          <p:nvPr/>
        </p:nvSpPr>
        <p:spPr>
          <a:xfrm>
            <a:off x="2268486" y="5109149"/>
            <a:ext cx="934158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800" dirty="0" smtClean="0">
                <a:solidFill>
                  <a:srgbClr val="655D5B"/>
                </a:solidFill>
                <a:latin typeface="Min Sans" pitchFamily="2" charset="0"/>
                <a:ea typeface="Min Sans" pitchFamily="2" charset="0"/>
              </a:rPr>
              <a:t>구성요소와 레이아웃의 변화</a:t>
            </a:r>
            <a:endParaRPr lang="ko-KR" altLang="en-US" sz="2800" dirty="0">
              <a:solidFill>
                <a:srgbClr val="655D5B"/>
              </a:solidFill>
              <a:latin typeface="Min Sans" pitchFamily="2" charset="0"/>
              <a:ea typeface="M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6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1271" cy="39234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142" y="0"/>
            <a:ext cx="4942858" cy="172407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A3803A-0936-4578-BE5B-C8D87F76C61F}"/>
              </a:ext>
            </a:extLst>
          </p:cNvPr>
          <p:cNvSpPr/>
          <p:nvPr/>
        </p:nvSpPr>
        <p:spPr>
          <a:xfrm>
            <a:off x="3876695" y="395171"/>
            <a:ext cx="4902200" cy="22351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모바일 버전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: </a:t>
            </a:r>
          </a:p>
          <a:p>
            <a:pPr algn="ctr"/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글로벌 네비게이션의 부분을 높게 잡음</a:t>
            </a:r>
            <a:endParaRPr lang="en-US" altLang="ko-KR" sz="2000" dirty="0" smtClean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햄버거 메뉴를 통해 슬라이드 메뉴 호출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36E1C6-08E5-4B37-8988-0FB3E29A931E}"/>
              </a:ext>
            </a:extLst>
          </p:cNvPr>
          <p:cNvSpPr/>
          <p:nvPr/>
        </p:nvSpPr>
        <p:spPr>
          <a:xfrm>
            <a:off x="4939256" y="4234498"/>
            <a:ext cx="4902200" cy="223519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PC </a:t>
            </a:r>
            <a:r>
              <a:rPr lang="ko-KR" altLang="en-US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버전 </a:t>
            </a:r>
            <a:r>
              <a:rPr lang="en-US" altLang="ko-KR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: </a:t>
            </a: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모바일에는 없는 비디오 화면 헤더</a:t>
            </a:r>
            <a:endParaRPr lang="en-US" altLang="ko-KR" sz="2000" dirty="0" smtClean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얇아진 글로벌 메뉴</a:t>
            </a:r>
            <a:endParaRPr lang="en-US" altLang="ko-KR" sz="2000" dirty="0" smtClean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넓은 화면에 맞춘 높이</a:t>
            </a:r>
            <a:endParaRPr lang="ko-KR" altLang="en-US" sz="2000" dirty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4221271" y="2630366"/>
            <a:ext cx="921347" cy="776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7249142" y="3620021"/>
            <a:ext cx="742463" cy="614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16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4" y="-8716986"/>
            <a:ext cx="1675730" cy="15574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142" y="-10382792"/>
            <a:ext cx="4942858" cy="172407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A3803A-0936-4578-BE5B-C8D87F76C61F}"/>
              </a:ext>
            </a:extLst>
          </p:cNvPr>
          <p:cNvSpPr/>
          <p:nvPr/>
        </p:nvSpPr>
        <p:spPr>
          <a:xfrm>
            <a:off x="2542704" y="407697"/>
            <a:ext cx="4902200" cy="22351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모바일 버전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: </a:t>
            </a:r>
          </a:p>
          <a:p>
            <a:pPr algn="ctr"/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세로로 정렬된 프로모션 배너들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높아진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footer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36E1C6-08E5-4B37-8988-0FB3E29A931E}"/>
              </a:ext>
            </a:extLst>
          </p:cNvPr>
          <p:cNvSpPr/>
          <p:nvPr/>
        </p:nvSpPr>
        <p:spPr>
          <a:xfrm>
            <a:off x="3605265" y="4247024"/>
            <a:ext cx="4902200" cy="223519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PC </a:t>
            </a:r>
            <a:r>
              <a:rPr lang="ko-KR" altLang="en-US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버전 </a:t>
            </a:r>
            <a:r>
              <a:rPr lang="en-US" altLang="ko-KR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: </a:t>
            </a: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가로로 재배열 된 프로모션 배너들</a:t>
            </a:r>
            <a:endParaRPr lang="en-US" altLang="ko-KR" sz="2000" dirty="0" smtClean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넓어진 </a:t>
            </a:r>
            <a:r>
              <a:rPr lang="ko-KR" altLang="en-US" sz="2000" dirty="0" err="1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푸터</a:t>
            </a:r>
            <a:r>
              <a:rPr lang="ko-KR" altLang="en-US" sz="2000" dirty="0" smtClean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887280" y="2642892"/>
            <a:ext cx="921347" cy="776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5915151" y="3632547"/>
            <a:ext cx="742463" cy="614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89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200DCBC-27C6-4EAE-A57D-DFB8AA177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525A3DD-9C15-4388-BEFB-1DC0711679AF}"/>
              </a:ext>
            </a:extLst>
          </p:cNvPr>
          <p:cNvGrpSpPr/>
          <p:nvPr/>
        </p:nvGrpSpPr>
        <p:grpSpPr>
          <a:xfrm>
            <a:off x="7339627" y="2554357"/>
            <a:ext cx="4852373" cy="1908313"/>
            <a:chOff x="7339627" y="2554357"/>
            <a:chExt cx="4852373" cy="19083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1092E4-ED9C-4A4F-BC4E-02C3CA1B48D6}"/>
                </a:ext>
              </a:extLst>
            </p:cNvPr>
            <p:cNvSpPr txBox="1"/>
            <p:nvPr/>
          </p:nvSpPr>
          <p:spPr>
            <a:xfrm>
              <a:off x="7339627" y="2923738"/>
              <a:ext cx="148470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Min Sans" pitchFamily="2" charset="0"/>
                  <a:ea typeface="Min Sans" pitchFamily="2" charset="0"/>
                </a:rPr>
                <a:t>Part 3</a:t>
              </a:r>
              <a:endParaRPr lang="ko-KR" altLang="en-US" sz="36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C6B200-D1CC-4F0B-BAF6-942364E50EA8}"/>
                </a:ext>
              </a:extLst>
            </p:cNvPr>
            <p:cNvSpPr txBox="1"/>
            <p:nvPr/>
          </p:nvSpPr>
          <p:spPr>
            <a:xfrm>
              <a:off x="7339627" y="3570069"/>
              <a:ext cx="14574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Min Sans" pitchFamily="2" charset="0"/>
                  <a:ea typeface="Min Sans" pitchFamily="2" charset="0"/>
                </a:rPr>
                <a:t>기능 구현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5BC74C5-FA6C-4741-B43F-8A6724A7FF5C}"/>
                </a:ext>
              </a:extLst>
            </p:cNvPr>
            <p:cNvCxnSpPr/>
            <p:nvPr/>
          </p:nvCxnSpPr>
          <p:spPr>
            <a:xfrm>
              <a:off x="7424530" y="2554357"/>
              <a:ext cx="476747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04B9B43-257D-426C-AF80-2AB11F0E5316}"/>
                </a:ext>
              </a:extLst>
            </p:cNvPr>
            <p:cNvCxnSpPr/>
            <p:nvPr/>
          </p:nvCxnSpPr>
          <p:spPr>
            <a:xfrm>
              <a:off x="7424530" y="4462670"/>
              <a:ext cx="476747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75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7993EB-0ACE-4390-8F78-CA70EAE684BA}"/>
              </a:ext>
            </a:extLst>
          </p:cNvPr>
          <p:cNvSpPr txBox="1"/>
          <p:nvPr/>
        </p:nvSpPr>
        <p:spPr>
          <a:xfrm>
            <a:off x="1446899" y="602109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a table of contents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9B049E-E09B-4BA3-A546-84B56F1B5D51}"/>
              </a:ext>
            </a:extLst>
          </p:cNvPr>
          <p:cNvGrpSpPr/>
          <p:nvPr/>
        </p:nvGrpSpPr>
        <p:grpSpPr>
          <a:xfrm>
            <a:off x="1461485" y="1914099"/>
            <a:ext cx="2663427" cy="584775"/>
            <a:chOff x="1461485" y="1751518"/>
            <a:chExt cx="2663427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CA2547-3168-4158-9D7E-99D76E2DCD28}"/>
                </a:ext>
              </a:extLst>
            </p:cNvPr>
            <p:cNvSpPr txBox="1"/>
            <p:nvPr/>
          </p:nvSpPr>
          <p:spPr>
            <a:xfrm>
              <a:off x="1461485" y="1751518"/>
              <a:ext cx="436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2">
                      <a:lumMod val="50000"/>
                    </a:schemeClr>
                  </a:solidFill>
                  <a:latin typeface="Min Sans" pitchFamily="2" charset="0"/>
                  <a:ea typeface="Min Sans" pitchFamily="2" charset="0"/>
                </a:rPr>
                <a:t>1</a:t>
              </a:r>
              <a:endParaRPr lang="ko-KR" altLang="en-US" sz="32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1E717E-8A79-4B47-B8BF-A2ED897994E6}"/>
                </a:ext>
              </a:extLst>
            </p:cNvPr>
            <p:cNvSpPr txBox="1"/>
            <p:nvPr/>
          </p:nvSpPr>
          <p:spPr>
            <a:xfrm>
              <a:off x="2184957" y="1837155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atin typeface="Min Sans" pitchFamily="2" charset="0"/>
                  <a:ea typeface="Min Sans" pitchFamily="2" charset="0"/>
                </a:rPr>
                <a:t> </a:t>
              </a:r>
              <a:r>
                <a:rPr lang="en-US" altLang="ko-KR" sz="2000" spc="-150" dirty="0" smtClean="0">
                  <a:latin typeface="Min Sans" pitchFamily="2" charset="0"/>
                  <a:ea typeface="Min Sans" pitchFamily="2" charset="0"/>
                </a:rPr>
                <a:t>‘ </a:t>
              </a:r>
              <a:r>
                <a:rPr lang="ko-KR" altLang="en-US" sz="2000" spc="-150" dirty="0" smtClean="0">
                  <a:latin typeface="Min Sans" pitchFamily="2" charset="0"/>
                  <a:ea typeface="Min Sans" pitchFamily="2" charset="0"/>
                </a:rPr>
                <a:t>안락 </a:t>
              </a:r>
              <a:r>
                <a:rPr lang="en-US" altLang="ko-KR" sz="2000" spc="-150" dirty="0" err="1" smtClean="0">
                  <a:latin typeface="Min Sans" pitchFamily="2" charset="0"/>
                  <a:ea typeface="Min Sans" pitchFamily="2" charset="0"/>
                </a:rPr>
                <a:t>Anlak</a:t>
              </a:r>
              <a:r>
                <a:rPr lang="en-US" altLang="ko-KR" sz="2000" spc="-150" dirty="0" smtClean="0">
                  <a:latin typeface="Min Sans" pitchFamily="2" charset="0"/>
                  <a:ea typeface="Min Sans" pitchFamily="2" charset="0"/>
                </a:rPr>
                <a:t> ’ </a:t>
              </a:r>
              <a:r>
                <a:rPr lang="ko-KR" altLang="en-US" sz="2000" spc="-150" dirty="0">
                  <a:latin typeface="Min Sans" pitchFamily="2" charset="0"/>
                  <a:ea typeface="Min Sans" pitchFamily="2" charset="0"/>
                </a:rPr>
                <a:t>설계</a:t>
              </a:r>
              <a:r>
                <a:rPr lang="en-US" altLang="ko-KR" sz="2000" spc="-150" dirty="0">
                  <a:latin typeface="Min Sans" pitchFamily="2" charset="0"/>
                  <a:ea typeface="Min Sans" pitchFamily="2" charset="0"/>
                </a:rPr>
                <a:t> </a:t>
              </a:r>
              <a:endParaRPr lang="ko-KR" altLang="en-US" sz="2000" spc="-150" dirty="0">
                <a:latin typeface="Min Sans" pitchFamily="2" charset="0"/>
                <a:ea typeface="Min Sans" pitchFamily="2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4FCCB3-61FF-4D60-BE17-99E90EFA81AA}"/>
              </a:ext>
            </a:extLst>
          </p:cNvPr>
          <p:cNvGrpSpPr/>
          <p:nvPr/>
        </p:nvGrpSpPr>
        <p:grpSpPr>
          <a:xfrm>
            <a:off x="1442891" y="3053587"/>
            <a:ext cx="2023186" cy="584775"/>
            <a:chOff x="1442891" y="1751518"/>
            <a:chExt cx="2023186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B4096F-C94D-42E9-95AC-D6CDB13B8AC2}"/>
                </a:ext>
              </a:extLst>
            </p:cNvPr>
            <p:cNvSpPr txBox="1"/>
            <p:nvPr/>
          </p:nvSpPr>
          <p:spPr>
            <a:xfrm>
              <a:off x="1442891" y="1751518"/>
              <a:ext cx="436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2">
                      <a:lumMod val="50000"/>
                    </a:schemeClr>
                  </a:solidFill>
                  <a:latin typeface="Min Sans" pitchFamily="2" charset="0"/>
                  <a:ea typeface="Min Sans" pitchFamily="2" charset="0"/>
                </a:rPr>
                <a:t>2</a:t>
              </a:r>
              <a:endParaRPr lang="ko-KR" altLang="en-US" sz="32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45B7A0-F173-41B8-80AC-FA75D9632E8E}"/>
                </a:ext>
              </a:extLst>
            </p:cNvPr>
            <p:cNvSpPr txBox="1"/>
            <p:nvPr/>
          </p:nvSpPr>
          <p:spPr>
            <a:xfrm>
              <a:off x="2184957" y="1837155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atin typeface="Min Sans" pitchFamily="2" charset="0"/>
                  <a:ea typeface="Min Sans" pitchFamily="2" charset="0"/>
                </a:rPr>
                <a:t>디자인 구현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8AFF05-A8FF-46A2-9EDC-1B7841859AF0}"/>
              </a:ext>
            </a:extLst>
          </p:cNvPr>
          <p:cNvGrpSpPr/>
          <p:nvPr/>
        </p:nvGrpSpPr>
        <p:grpSpPr>
          <a:xfrm>
            <a:off x="1439685" y="4193075"/>
            <a:ext cx="1814796" cy="584775"/>
            <a:chOff x="1439685" y="1751518"/>
            <a:chExt cx="1814796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386886-5B13-48E6-ACED-2665E820786D}"/>
                </a:ext>
              </a:extLst>
            </p:cNvPr>
            <p:cNvSpPr txBox="1"/>
            <p:nvPr/>
          </p:nvSpPr>
          <p:spPr>
            <a:xfrm>
              <a:off x="1439685" y="1751518"/>
              <a:ext cx="436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2">
                      <a:lumMod val="50000"/>
                    </a:schemeClr>
                  </a:solidFill>
                  <a:latin typeface="Min Sans" pitchFamily="2" charset="0"/>
                  <a:ea typeface="Min Sans" pitchFamily="2" charset="0"/>
                </a:rPr>
                <a:t>3</a:t>
              </a:r>
              <a:endParaRPr lang="ko-KR" altLang="en-US" sz="32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E637D3-28CC-4738-840A-A639EE7ED96F}"/>
                </a:ext>
              </a:extLst>
            </p:cNvPr>
            <p:cNvSpPr txBox="1"/>
            <p:nvPr/>
          </p:nvSpPr>
          <p:spPr>
            <a:xfrm>
              <a:off x="2184957" y="1837155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atin typeface="Min Sans" pitchFamily="2" charset="0"/>
                  <a:ea typeface="Min Sans" pitchFamily="2" charset="0"/>
                </a:rPr>
                <a:t>기능 구현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13EF87-C128-417C-BFDC-8F91ACDFAD27}"/>
              </a:ext>
            </a:extLst>
          </p:cNvPr>
          <p:cNvGrpSpPr/>
          <p:nvPr/>
        </p:nvGrpSpPr>
        <p:grpSpPr>
          <a:xfrm>
            <a:off x="1448502" y="5332563"/>
            <a:ext cx="1344314" cy="584775"/>
            <a:chOff x="1448502" y="1751518"/>
            <a:chExt cx="1344314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2552BF-44EB-4FB1-B06B-6DA1F5AB9A3F}"/>
                </a:ext>
              </a:extLst>
            </p:cNvPr>
            <p:cNvSpPr txBox="1"/>
            <p:nvPr/>
          </p:nvSpPr>
          <p:spPr>
            <a:xfrm>
              <a:off x="1448502" y="1751518"/>
              <a:ext cx="436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2">
                      <a:lumMod val="50000"/>
                    </a:schemeClr>
                  </a:solidFill>
                  <a:latin typeface="Min Sans" pitchFamily="2" charset="0"/>
                  <a:ea typeface="Min Sans" pitchFamily="2" charset="0"/>
                </a:rPr>
                <a:t>4</a:t>
              </a:r>
              <a:endParaRPr lang="ko-KR" altLang="en-US" sz="32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1CD2BE-8472-42C1-89E6-230667A31BDB}"/>
                </a:ext>
              </a:extLst>
            </p:cNvPr>
            <p:cNvSpPr txBox="1"/>
            <p:nvPr/>
          </p:nvSpPr>
          <p:spPr>
            <a:xfrm>
              <a:off x="2184957" y="1837155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latin typeface="Min Sans" pitchFamily="2" charset="0"/>
                  <a:ea typeface="Min Sans" pitchFamily="2" charset="0"/>
                </a:rPr>
                <a:t>소감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FE47F0-8B80-405C-9CDC-B8EBC7F5EBDA}"/>
              </a:ext>
            </a:extLst>
          </p:cNvPr>
          <p:cNvSpPr/>
          <p:nvPr/>
        </p:nvSpPr>
        <p:spPr>
          <a:xfrm>
            <a:off x="7039847" y="400110"/>
            <a:ext cx="4585623" cy="60006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0EA1C2-FD8A-4084-97F5-E233412D3614}"/>
              </a:ext>
            </a:extLst>
          </p:cNvPr>
          <p:cNvCxnSpPr>
            <a:cxnSpLocks/>
          </p:cNvCxnSpPr>
          <p:nvPr/>
        </p:nvCxnSpPr>
        <p:spPr>
          <a:xfrm>
            <a:off x="566530" y="1103243"/>
            <a:ext cx="6473317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BDB5F2-E757-45FF-AF61-944FB3C404AF}"/>
              </a:ext>
            </a:extLst>
          </p:cNvPr>
          <p:cNvSpPr txBox="1"/>
          <p:nvPr/>
        </p:nvSpPr>
        <p:spPr>
          <a:xfrm>
            <a:off x="566530" y="417443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41871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72FD700-FFD8-4D14-8EA4-CD34B9B79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359317"/>
              </p:ext>
            </p:extLst>
          </p:nvPr>
        </p:nvGraphicFramePr>
        <p:xfrm>
          <a:off x="866283" y="2723483"/>
          <a:ext cx="10618460" cy="2144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4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4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4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4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HTML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CSS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JQuery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JAVA Script</a:t>
                      </a:r>
                      <a:endParaRPr lang="ko-KR" altLang="en-US" sz="21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전체적인 레이아웃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웹</a:t>
                      </a:r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스타일 지정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동적인 </a:t>
                      </a:r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인터렉션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함수 및 메서드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Div</a:t>
                      </a:r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h1, p …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Flex, border …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$(‘’).</a:t>
                      </a:r>
                      <a:r>
                        <a:rPr lang="en-US" altLang="ko-KR" sz="190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fuction</a:t>
                      </a:r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()({});…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If (‘’){}</a:t>
                      </a:r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…</a:t>
                      </a:r>
                      <a:endParaRPr lang="ko-KR" altLang="en-US" sz="19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3F71D2-D98D-493D-8388-9349E29DE39D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C98E03-8299-42AC-9473-142CFF7D2F56}"/>
              </a:ext>
            </a:extLst>
          </p:cNvPr>
          <p:cNvSpPr txBox="1"/>
          <p:nvPr/>
        </p:nvSpPr>
        <p:spPr>
          <a:xfrm>
            <a:off x="1119883" y="308758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구현을 하기 위한 언어들</a:t>
            </a:r>
            <a:endParaRPr lang="ko-KR" altLang="en-US" sz="3200" spc="-3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B6595-EAAB-491F-90DE-8637FBFBD91A}"/>
              </a:ext>
            </a:extLst>
          </p:cNvPr>
          <p:cNvSpPr txBox="1"/>
          <p:nvPr/>
        </p:nvSpPr>
        <p:spPr>
          <a:xfrm>
            <a:off x="467140" y="24367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Min Sans" pitchFamily="2" charset="0"/>
                <a:ea typeface="Min Sans" pitchFamily="2" charset="0"/>
              </a:rPr>
              <a:t>Part 3</a:t>
            </a:r>
            <a:endParaRPr lang="ko-KR" altLang="en-US" sz="1400" dirty="0"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567DC0C-9FDA-4A7C-91F7-7CE3FE4B3832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996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D3F71D2-D98D-493D-8388-9349E29DE39D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C98E03-8299-42AC-9473-142CFF7D2F56}"/>
              </a:ext>
            </a:extLst>
          </p:cNvPr>
          <p:cNvSpPr txBox="1"/>
          <p:nvPr/>
        </p:nvSpPr>
        <p:spPr>
          <a:xfrm>
            <a:off x="1119883" y="308758"/>
            <a:ext cx="2932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미디어 쿼리 중단점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B6595-EAAB-491F-90DE-8637FBFBD91A}"/>
              </a:ext>
            </a:extLst>
          </p:cNvPr>
          <p:cNvSpPr txBox="1"/>
          <p:nvPr/>
        </p:nvSpPr>
        <p:spPr>
          <a:xfrm>
            <a:off x="467140" y="24367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Min Sans" pitchFamily="2" charset="0"/>
                <a:ea typeface="Min Sans" pitchFamily="2" charset="0"/>
              </a:rPr>
              <a:t>Part 3</a:t>
            </a:r>
            <a:endParaRPr lang="ko-KR" altLang="en-US" sz="1400" dirty="0"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567DC0C-9FDA-4A7C-91F7-7CE3FE4B3832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갈매기형 수장 5">
            <a:extLst>
              <a:ext uri="{FF2B5EF4-FFF2-40B4-BE49-F238E27FC236}">
                <a16:creationId xmlns:a16="http://schemas.microsoft.com/office/drawing/2014/main" id="{1B4A86FA-CC9A-4CC7-80BD-BCA1A0583E7C}"/>
              </a:ext>
            </a:extLst>
          </p:cNvPr>
          <p:cNvSpPr/>
          <p:nvPr/>
        </p:nvSpPr>
        <p:spPr>
          <a:xfrm>
            <a:off x="7932667" y="2935950"/>
            <a:ext cx="3933825" cy="1399868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7" name="갈매기형 수장 4">
            <a:extLst>
              <a:ext uri="{FF2B5EF4-FFF2-40B4-BE49-F238E27FC236}">
                <a16:creationId xmlns:a16="http://schemas.microsoft.com/office/drawing/2014/main" id="{1133AFA9-BC97-417D-90E4-F415454028E6}"/>
              </a:ext>
            </a:extLst>
          </p:cNvPr>
          <p:cNvSpPr/>
          <p:nvPr/>
        </p:nvSpPr>
        <p:spPr>
          <a:xfrm>
            <a:off x="4317930" y="2935950"/>
            <a:ext cx="3933825" cy="1399868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8" name="오각형 3">
            <a:extLst>
              <a:ext uri="{FF2B5EF4-FFF2-40B4-BE49-F238E27FC236}">
                <a16:creationId xmlns:a16="http://schemas.microsoft.com/office/drawing/2014/main" id="{C0FD5C61-FCB3-47B1-8BB7-5105B919982F}"/>
              </a:ext>
            </a:extLst>
          </p:cNvPr>
          <p:cNvSpPr/>
          <p:nvPr/>
        </p:nvSpPr>
        <p:spPr>
          <a:xfrm>
            <a:off x="703193" y="2935950"/>
            <a:ext cx="3933825" cy="1399868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8CC4E600-3EA9-43BF-AE3D-D0519A724BFD}"/>
              </a:ext>
            </a:extLst>
          </p:cNvPr>
          <p:cNvSpPr/>
          <p:nvPr/>
        </p:nvSpPr>
        <p:spPr>
          <a:xfrm rot="16200000">
            <a:off x="5709774" y="317971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57C9410B-6D9E-43F4-986D-52C4A251ACA4}"/>
              </a:ext>
            </a:extLst>
          </p:cNvPr>
          <p:cNvSpPr/>
          <p:nvPr/>
        </p:nvSpPr>
        <p:spPr>
          <a:xfrm rot="5400000" flipV="1">
            <a:off x="2118849" y="102544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686A36E9-0A43-4F1A-BCAE-9A2CB5048AA0}"/>
              </a:ext>
            </a:extLst>
          </p:cNvPr>
          <p:cNvSpPr/>
          <p:nvPr/>
        </p:nvSpPr>
        <p:spPr>
          <a:xfrm rot="5400000" flipV="1">
            <a:off x="9348323" y="102143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A14B2-78A0-4449-8464-A179A878E57B}"/>
              </a:ext>
            </a:extLst>
          </p:cNvPr>
          <p:cNvSpPr txBox="1"/>
          <p:nvPr/>
        </p:nvSpPr>
        <p:spPr>
          <a:xfrm>
            <a:off x="1834589" y="1996880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Min Sans" pitchFamily="2" charset="0"/>
                <a:ea typeface="Min Sans" pitchFamily="2" charset="0"/>
              </a:rPr>
              <a:t>787px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9C18B-80AA-49D4-B73A-B66078381605}"/>
              </a:ext>
            </a:extLst>
          </p:cNvPr>
          <p:cNvSpPr txBox="1"/>
          <p:nvPr/>
        </p:nvSpPr>
        <p:spPr>
          <a:xfrm>
            <a:off x="8993533" y="199688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Min Sans" pitchFamily="2" charset="0"/>
                <a:ea typeface="Min Sans" pitchFamily="2" charset="0"/>
              </a:rPr>
              <a:t>1300px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80DD7-6FB6-480C-B1E4-09B65EE89449}"/>
              </a:ext>
            </a:extLst>
          </p:cNvPr>
          <p:cNvSpPr txBox="1"/>
          <p:nvPr/>
        </p:nvSpPr>
        <p:spPr>
          <a:xfrm>
            <a:off x="4951028" y="499172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Min Sans" pitchFamily="2" charset="0"/>
                <a:ea typeface="Min Sans" pitchFamily="2" charset="0"/>
              </a:rPr>
              <a:t>769px-1299px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AFA333-0092-4F08-98B8-3330BA21354C}"/>
              </a:ext>
            </a:extLst>
          </p:cNvPr>
          <p:cNvSpPr txBox="1"/>
          <p:nvPr/>
        </p:nvSpPr>
        <p:spPr>
          <a:xfrm>
            <a:off x="1876171" y="3378974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모바일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3131AE-C96D-4E04-9BFF-2D9DBFE05CFB}"/>
              </a:ext>
            </a:extLst>
          </p:cNvPr>
          <p:cNvSpPr txBox="1"/>
          <p:nvPr/>
        </p:nvSpPr>
        <p:spPr>
          <a:xfrm>
            <a:off x="5776530" y="3433156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타블렛</a:t>
            </a:r>
            <a:endParaRPr lang="ko-KR" altLang="en-US" sz="2400" dirty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4BD8A4-A62D-43C8-A8FB-1F651378838E}"/>
              </a:ext>
            </a:extLst>
          </p:cNvPr>
          <p:cNvSpPr txBox="1"/>
          <p:nvPr/>
        </p:nvSpPr>
        <p:spPr>
          <a:xfrm>
            <a:off x="9780842" y="3429000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PC</a:t>
            </a:r>
            <a:endParaRPr lang="ko-KR" altLang="en-US" sz="2400" dirty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92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3F71D2-D98D-493D-8388-9349E29DE39D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C98E03-8299-42AC-9473-142CFF7D2F56}"/>
              </a:ext>
            </a:extLst>
          </p:cNvPr>
          <p:cNvSpPr txBox="1"/>
          <p:nvPr/>
        </p:nvSpPr>
        <p:spPr>
          <a:xfrm>
            <a:off x="1119883" y="308758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동적인 </a:t>
            </a:r>
            <a:r>
              <a:rPr lang="ko-KR" altLang="en-US" sz="3200" spc="-300" dirty="0" err="1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인터렉션</a:t>
            </a:r>
            <a:endParaRPr lang="ko-KR" altLang="en-US" sz="3200" spc="-3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B6595-EAAB-491F-90DE-8637FBFBD91A}"/>
              </a:ext>
            </a:extLst>
          </p:cNvPr>
          <p:cNvSpPr txBox="1"/>
          <p:nvPr/>
        </p:nvSpPr>
        <p:spPr>
          <a:xfrm>
            <a:off x="467140" y="24367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Min Sans" pitchFamily="2" charset="0"/>
                <a:ea typeface="Min Sans" pitchFamily="2" charset="0"/>
              </a:rPr>
              <a:t>Part 3</a:t>
            </a:r>
            <a:endParaRPr lang="ko-KR" altLang="en-US" sz="1400" dirty="0"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67DC0C-9FDA-4A7C-91F7-7CE3FE4B3832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295757-1BF9-4FE0-AB14-632B6657B3EA}"/>
              </a:ext>
            </a:extLst>
          </p:cNvPr>
          <p:cNvSpPr/>
          <p:nvPr/>
        </p:nvSpPr>
        <p:spPr>
          <a:xfrm>
            <a:off x="544593" y="1503651"/>
            <a:ext cx="5551407" cy="48051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37" name="모서리가 둥근 직사각형 39">
            <a:extLst>
              <a:ext uri="{FF2B5EF4-FFF2-40B4-BE49-F238E27FC236}">
                <a16:creationId xmlns:a16="http://schemas.microsoft.com/office/drawing/2014/main" id="{03F78EB4-FDE6-4C2E-90B7-DD8CBD5AB47F}"/>
              </a:ext>
            </a:extLst>
          </p:cNvPr>
          <p:cNvSpPr/>
          <p:nvPr/>
        </p:nvSpPr>
        <p:spPr>
          <a:xfrm>
            <a:off x="797314" y="5626251"/>
            <a:ext cx="4922902" cy="396095"/>
          </a:xfrm>
          <a:prstGeom prst="roundRect">
            <a:avLst>
              <a:gd name="adj" fmla="val 50000"/>
            </a:avLst>
          </a:prstGeom>
          <a:pattFill prst="pct2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B2E5A5-68CB-46DF-8A7A-84587ACCA511}"/>
              </a:ext>
            </a:extLst>
          </p:cNvPr>
          <p:cNvGrpSpPr/>
          <p:nvPr/>
        </p:nvGrpSpPr>
        <p:grpSpPr>
          <a:xfrm>
            <a:off x="797314" y="5626251"/>
            <a:ext cx="2049928" cy="396095"/>
            <a:chOff x="1061545" y="3608990"/>
            <a:chExt cx="3366997" cy="735724"/>
          </a:xfrm>
          <a:solidFill>
            <a:schemeClr val="bg2">
              <a:lumMod val="25000"/>
            </a:schemeClr>
          </a:solidFill>
        </p:grpSpPr>
        <p:sp>
          <p:nvSpPr>
            <p:cNvPr id="39" name="모서리가 둥근 직사각형 61">
              <a:extLst>
                <a:ext uri="{FF2B5EF4-FFF2-40B4-BE49-F238E27FC236}">
                  <a16:creationId xmlns:a16="http://schemas.microsoft.com/office/drawing/2014/main" id="{251FF8D4-078E-4039-8725-90FBF1969FA6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3773382-78A0-407C-952B-FE4EEE89D410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n Sans" pitchFamily="2" charset="0"/>
                <a:ea typeface="Min Sans" pitchFamily="2" charset="0"/>
              </a:endParaRPr>
            </a:p>
          </p:txBody>
        </p:sp>
      </p:grpSp>
      <p:sp>
        <p:nvSpPr>
          <p:cNvPr id="41" name="모서리가 둥근 직사각형 44">
            <a:extLst>
              <a:ext uri="{FF2B5EF4-FFF2-40B4-BE49-F238E27FC236}">
                <a16:creationId xmlns:a16="http://schemas.microsoft.com/office/drawing/2014/main" id="{D95C77A1-F0DA-47AA-BA51-17E5F0519FEF}"/>
              </a:ext>
            </a:extLst>
          </p:cNvPr>
          <p:cNvSpPr/>
          <p:nvPr/>
        </p:nvSpPr>
        <p:spPr>
          <a:xfrm>
            <a:off x="797314" y="234382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A33B1F-0FAC-46D9-B22D-9808070CE65B}"/>
              </a:ext>
            </a:extLst>
          </p:cNvPr>
          <p:cNvGrpSpPr/>
          <p:nvPr/>
        </p:nvGrpSpPr>
        <p:grpSpPr>
          <a:xfrm>
            <a:off x="797314" y="2343821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43" name="모서리가 둥근 직사각형 58">
              <a:extLst>
                <a:ext uri="{FF2B5EF4-FFF2-40B4-BE49-F238E27FC236}">
                  <a16:creationId xmlns:a16="http://schemas.microsoft.com/office/drawing/2014/main" id="{DBBB0502-A661-461E-9EAD-05BDA314CD10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1EE377-CD7B-43D6-8F47-7E9F91754615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n Sans" pitchFamily="2" charset="0"/>
                <a:ea typeface="Min Sans" pitchFamily="2" charset="0"/>
              </a:endParaRPr>
            </a:p>
          </p:txBody>
        </p:sp>
      </p:grpSp>
      <p:sp>
        <p:nvSpPr>
          <p:cNvPr id="45" name="모서리가 둥근 직사각형 46">
            <a:extLst>
              <a:ext uri="{FF2B5EF4-FFF2-40B4-BE49-F238E27FC236}">
                <a16:creationId xmlns:a16="http://schemas.microsoft.com/office/drawing/2014/main" id="{D55E47E4-453C-4FC5-98A4-A3A1C606D496}"/>
              </a:ext>
            </a:extLst>
          </p:cNvPr>
          <p:cNvSpPr/>
          <p:nvPr/>
        </p:nvSpPr>
        <p:spPr>
          <a:xfrm>
            <a:off x="797314" y="4055794"/>
            <a:ext cx="4922902" cy="396095"/>
          </a:xfrm>
          <a:prstGeom prst="roundRect">
            <a:avLst>
              <a:gd name="adj" fmla="val 50000"/>
            </a:avLst>
          </a:prstGeom>
          <a:pattFill prst="pct5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62A88D1-E123-4795-B575-403A794F4030}"/>
              </a:ext>
            </a:extLst>
          </p:cNvPr>
          <p:cNvGrpSpPr/>
          <p:nvPr/>
        </p:nvGrpSpPr>
        <p:grpSpPr>
          <a:xfrm>
            <a:off x="797314" y="4055794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47" name="모서리가 둥근 직사각형 56">
              <a:extLst>
                <a:ext uri="{FF2B5EF4-FFF2-40B4-BE49-F238E27FC236}">
                  <a16:creationId xmlns:a16="http://schemas.microsoft.com/office/drawing/2014/main" id="{5C5BA1B4-7AA4-41C0-A4F9-D3EB4B33371B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3182154-CC8D-40C5-BB22-1ADCC3D606A0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n Sans" pitchFamily="2" charset="0"/>
                <a:ea typeface="Min Sans" pitchFamily="2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1E9061A-8B51-46B9-B337-5953A73FB3EE}"/>
              </a:ext>
            </a:extLst>
          </p:cNvPr>
          <p:cNvSpPr txBox="1"/>
          <p:nvPr/>
        </p:nvSpPr>
        <p:spPr>
          <a:xfrm>
            <a:off x="3633977" y="348798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n Sans" pitchFamily="2" charset="0"/>
                <a:ea typeface="Min Sans" pitchFamily="2" charset="0"/>
              </a:rPr>
              <a:t>재미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76B21A58-CB93-4509-9CE6-6AB4898F218C}"/>
              </a:ext>
            </a:extLst>
          </p:cNvPr>
          <p:cNvSpPr/>
          <p:nvPr/>
        </p:nvSpPr>
        <p:spPr>
          <a:xfrm flipV="1">
            <a:off x="3830567" y="3847162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492FB3-1CA3-4247-8D8A-5FE4EDA14123}"/>
              </a:ext>
            </a:extLst>
          </p:cNvPr>
          <p:cNvSpPr txBox="1"/>
          <p:nvPr/>
        </p:nvSpPr>
        <p:spPr>
          <a:xfrm>
            <a:off x="4169523" y="1785826"/>
            <a:ext cx="6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n Sans" pitchFamily="2" charset="0"/>
                <a:ea typeface="Min Sans" pitchFamily="2" charset="0"/>
              </a:rPr>
              <a:t>유용성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CE0BAE7D-7895-4792-BD1F-8879409EA088}"/>
              </a:ext>
            </a:extLst>
          </p:cNvPr>
          <p:cNvSpPr/>
          <p:nvPr/>
        </p:nvSpPr>
        <p:spPr>
          <a:xfrm flipV="1">
            <a:off x="4445458" y="210027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D78DFE-F02A-4BC5-A529-F2E265BEF724}"/>
              </a:ext>
            </a:extLst>
          </p:cNvPr>
          <p:cNvSpPr txBox="1"/>
          <p:nvPr/>
        </p:nvSpPr>
        <p:spPr>
          <a:xfrm>
            <a:off x="2516864" y="5087307"/>
            <a:ext cx="6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n Sans" pitchFamily="2" charset="0"/>
                <a:ea typeface="Min Sans" pitchFamily="2" charset="0"/>
              </a:rPr>
              <a:t>난이도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13E91442-C7A9-4890-835C-B569023738D2}"/>
              </a:ext>
            </a:extLst>
          </p:cNvPr>
          <p:cNvSpPr/>
          <p:nvPr/>
        </p:nvSpPr>
        <p:spPr>
          <a:xfrm flipV="1">
            <a:off x="2792800" y="538270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533CA66-9CB6-4CC5-86C1-14F1A3A29192}"/>
              </a:ext>
            </a:extLst>
          </p:cNvPr>
          <p:cNvSpPr/>
          <p:nvPr/>
        </p:nvSpPr>
        <p:spPr>
          <a:xfrm>
            <a:off x="6340400" y="1503652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E37B41-808C-4B50-B0D2-23FF769BD76F}"/>
              </a:ext>
            </a:extLst>
          </p:cNvPr>
          <p:cNvSpPr/>
          <p:nvPr/>
        </p:nvSpPr>
        <p:spPr>
          <a:xfrm>
            <a:off x="6348308" y="3197602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55BE8D5-F96B-41F7-B43D-C2BC1F0B46BC}"/>
              </a:ext>
            </a:extLst>
          </p:cNvPr>
          <p:cNvSpPr/>
          <p:nvPr/>
        </p:nvSpPr>
        <p:spPr>
          <a:xfrm>
            <a:off x="6356215" y="4891552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5F7BC7-2E59-4DC3-8CC3-C7EE350C6E15}"/>
              </a:ext>
            </a:extLst>
          </p:cNvPr>
          <p:cNvSpPr/>
          <p:nvPr/>
        </p:nvSpPr>
        <p:spPr>
          <a:xfrm>
            <a:off x="6340399" y="1503652"/>
            <a:ext cx="956547" cy="14172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C314D53-AF18-45C7-A0A4-F28CC1317419}"/>
              </a:ext>
            </a:extLst>
          </p:cNvPr>
          <p:cNvSpPr/>
          <p:nvPr/>
        </p:nvSpPr>
        <p:spPr>
          <a:xfrm>
            <a:off x="6340399" y="3197602"/>
            <a:ext cx="956547" cy="141724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3F1132-4014-428A-9BA6-8C8410BB8CA5}"/>
              </a:ext>
            </a:extLst>
          </p:cNvPr>
          <p:cNvSpPr/>
          <p:nvPr/>
        </p:nvSpPr>
        <p:spPr>
          <a:xfrm>
            <a:off x="6340399" y="4891552"/>
            <a:ext cx="956547" cy="14172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82E59C-7D17-4EC0-B715-08A53354C169}"/>
              </a:ext>
            </a:extLst>
          </p:cNvPr>
          <p:cNvSpPr txBox="1"/>
          <p:nvPr/>
        </p:nvSpPr>
        <p:spPr>
          <a:xfrm>
            <a:off x="6558710" y="1839135"/>
            <a:ext cx="537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A</a:t>
            </a:r>
            <a:endParaRPr lang="ko-KR" altLang="en-US" sz="4000" dirty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8FDF3F-4BAB-40C6-B751-0D3DEB9B0618}"/>
              </a:ext>
            </a:extLst>
          </p:cNvPr>
          <p:cNvSpPr txBox="1"/>
          <p:nvPr/>
        </p:nvSpPr>
        <p:spPr>
          <a:xfrm>
            <a:off x="6564320" y="354212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B</a:t>
            </a:r>
            <a:endParaRPr lang="ko-KR" altLang="en-US" sz="4000" dirty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FC3597-F0C9-4101-89E1-97802FCB6B1A}"/>
              </a:ext>
            </a:extLst>
          </p:cNvPr>
          <p:cNvSpPr txBox="1"/>
          <p:nvPr/>
        </p:nvSpPr>
        <p:spPr>
          <a:xfrm>
            <a:off x="6568327" y="5234945"/>
            <a:ext cx="51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C</a:t>
            </a:r>
            <a:endParaRPr lang="ko-KR" altLang="en-US" sz="4000" dirty="0">
              <a:solidFill>
                <a:schemeClr val="bg1"/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3C863A-188A-42C0-BFDC-091675CC4CDA}"/>
              </a:ext>
            </a:extLst>
          </p:cNvPr>
          <p:cNvSpPr txBox="1"/>
          <p:nvPr/>
        </p:nvSpPr>
        <p:spPr>
          <a:xfrm>
            <a:off x="7422629" y="1710696"/>
            <a:ext cx="4018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심플하지만 사용하기 편하고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다양한 기능을 구현하고자 노렸습니다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.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햄버거 메뉴와 슬라이드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화면을 내릴 때 같이 내려오는 글로벌 네비게이션을 통해 이 부분을 구현하였습니다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E9EB4C-63D4-4B51-B099-A7FDE47BA351}"/>
              </a:ext>
            </a:extLst>
          </p:cNvPr>
          <p:cNvSpPr txBox="1"/>
          <p:nvPr/>
        </p:nvSpPr>
        <p:spPr>
          <a:xfrm>
            <a:off x="7422629" y="3390410"/>
            <a:ext cx="4018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여러가지 애니메이션을 주어 사용자들이 지루하지 않게 리듬감을 주었습니다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.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스크롤 위치마다 달라지는 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인터렉션은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 사용자들의 사이트 이탈을 막고자 하였습니다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8AF673-D40A-4F59-9A03-364CE278B7E1}"/>
              </a:ext>
            </a:extLst>
          </p:cNvPr>
          <p:cNvSpPr txBox="1"/>
          <p:nvPr/>
        </p:nvSpPr>
        <p:spPr>
          <a:xfrm>
            <a:off x="7422629" y="5085814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그럼에도 코드는 최대한 간결하고 유지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및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보수하기 쉽게 짜고자 했습니다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. 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섹션마다 스타일 파일명을 달리 주었습니다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.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056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25A3DD-9C15-4388-BEFB-1DC0711679AF}"/>
              </a:ext>
            </a:extLst>
          </p:cNvPr>
          <p:cNvGrpSpPr/>
          <p:nvPr/>
        </p:nvGrpSpPr>
        <p:grpSpPr>
          <a:xfrm>
            <a:off x="7339627" y="2554357"/>
            <a:ext cx="4852373" cy="1908313"/>
            <a:chOff x="7339627" y="2554357"/>
            <a:chExt cx="4852373" cy="19083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1092E4-ED9C-4A4F-BC4E-02C3CA1B48D6}"/>
                </a:ext>
              </a:extLst>
            </p:cNvPr>
            <p:cNvSpPr txBox="1"/>
            <p:nvPr/>
          </p:nvSpPr>
          <p:spPr>
            <a:xfrm>
              <a:off x="7339627" y="2923738"/>
              <a:ext cx="1484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2">
                      <a:lumMod val="50000"/>
                    </a:schemeClr>
                  </a:solidFill>
                  <a:latin typeface="Min Sans" pitchFamily="2" charset="0"/>
                  <a:ea typeface="Min Sans" pitchFamily="2" charset="0"/>
                </a:rPr>
                <a:t>Part 4</a:t>
              </a:r>
              <a:endParaRPr lang="ko-KR" altLang="en-US" sz="36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C6B200-D1CC-4F0B-BAF6-942364E50EA8}"/>
                </a:ext>
              </a:extLst>
            </p:cNvPr>
            <p:cNvSpPr txBox="1"/>
            <p:nvPr/>
          </p:nvSpPr>
          <p:spPr>
            <a:xfrm>
              <a:off x="7339627" y="3570069"/>
              <a:ext cx="790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Min Sans" pitchFamily="2" charset="0"/>
                  <a:ea typeface="Min Sans" pitchFamily="2" charset="0"/>
                </a:rPr>
                <a:t>소감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5BC74C5-FA6C-4741-B43F-8A6724A7FF5C}"/>
                </a:ext>
              </a:extLst>
            </p:cNvPr>
            <p:cNvCxnSpPr/>
            <p:nvPr/>
          </p:nvCxnSpPr>
          <p:spPr>
            <a:xfrm>
              <a:off x="7424530" y="2554357"/>
              <a:ext cx="4767470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04B9B43-257D-426C-AF80-2AB11F0E5316}"/>
                </a:ext>
              </a:extLst>
            </p:cNvPr>
            <p:cNvCxnSpPr/>
            <p:nvPr/>
          </p:nvCxnSpPr>
          <p:spPr>
            <a:xfrm>
              <a:off x="7424530" y="4462670"/>
              <a:ext cx="476747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86A6D15-40F1-47D8-97F5-C464EDDB0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529" y="0"/>
            <a:ext cx="7771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26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7F2E21-738C-4402-BEB8-2F304FB31E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00B81-CDF8-4F0F-93BA-D39265749C5F}"/>
              </a:ext>
            </a:extLst>
          </p:cNvPr>
          <p:cNvSpPr txBox="1"/>
          <p:nvPr/>
        </p:nvSpPr>
        <p:spPr>
          <a:xfrm>
            <a:off x="763272" y="3818638"/>
            <a:ext cx="3685624" cy="2146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Min Sans" pitchFamily="2" charset="0"/>
                <a:ea typeface="Min Sans" pitchFamily="2" charset="0"/>
              </a:rPr>
              <a:t>디자이너로서 제가 의도하고 계획한 것과는 달리 실제 개발할 때에는 맞지 않는 부분이나 타협 해야 하는 부분이 존재했습니다</a:t>
            </a:r>
            <a:r>
              <a:rPr lang="en-US" altLang="ko-KR" sz="1400" dirty="0">
                <a:latin typeface="Min Sans" pitchFamily="2" charset="0"/>
                <a:ea typeface="Min Sans" pitchFamily="2" charset="0"/>
              </a:rPr>
              <a:t>.  </a:t>
            </a:r>
            <a:r>
              <a:rPr lang="ko-KR" altLang="en-US" sz="1400" dirty="0">
                <a:latin typeface="Min Sans" pitchFamily="2" charset="0"/>
                <a:ea typeface="Min Sans" pitchFamily="2" charset="0"/>
              </a:rPr>
              <a:t>이번 프로젝트를 통해 저에게 부족한 부분을 </a:t>
            </a:r>
            <a:r>
              <a:rPr lang="ko-KR" altLang="en-US" sz="1400" dirty="0" err="1">
                <a:latin typeface="Min Sans" pitchFamily="2" charset="0"/>
                <a:ea typeface="Min Sans" pitchFamily="2" charset="0"/>
              </a:rPr>
              <a:t>깨달았습니다</a:t>
            </a:r>
            <a:r>
              <a:rPr lang="en-US" altLang="ko-KR" sz="1400" dirty="0">
                <a:latin typeface="Min Sans" pitchFamily="2" charset="0"/>
                <a:ea typeface="Min Sans" pitchFamily="2" charset="0"/>
              </a:rPr>
              <a:t>. </a:t>
            </a:r>
            <a:r>
              <a:rPr lang="ko-KR" altLang="en-US" sz="1400" dirty="0">
                <a:latin typeface="Min Sans" pitchFamily="2" charset="0"/>
                <a:ea typeface="Min Sans" pitchFamily="2" charset="0"/>
              </a:rPr>
              <a:t>반응형 웹을 디자인하고 또 코딩으로 기능을 구현을 하는 과정에서 순수한 재미를 느꼈습니다</a:t>
            </a:r>
            <a:r>
              <a:rPr lang="en-US" altLang="ko-KR" sz="1400" dirty="0">
                <a:latin typeface="Min Sans" pitchFamily="2" charset="0"/>
                <a:ea typeface="Min Sans" pitchFamily="2" charset="0"/>
              </a:rPr>
              <a:t>.  </a:t>
            </a:r>
            <a:r>
              <a:rPr lang="ko-KR" altLang="en-US" sz="1400" dirty="0">
                <a:latin typeface="Min Sans" pitchFamily="2" charset="0"/>
                <a:ea typeface="Min Sans" pitchFamily="2" charset="0"/>
              </a:rPr>
              <a:t>만약 다음 프로젝트가 있다면 이번 프로젝트에서 부족한 부분을 제대로 메꾸어 보고 싶습니다</a:t>
            </a:r>
            <a:r>
              <a:rPr lang="en-US" altLang="ko-KR" sz="1400" dirty="0">
                <a:latin typeface="Min Sans" pitchFamily="2" charset="0"/>
                <a:ea typeface="Min Sans" pitchFamily="2" charset="0"/>
              </a:rPr>
              <a:t>.</a:t>
            </a:r>
            <a:r>
              <a:rPr lang="ko-KR" altLang="en-US" sz="1400" dirty="0">
                <a:latin typeface="Min Sans" pitchFamily="2" charset="0"/>
                <a:ea typeface="Min Sans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D7B05-C9CA-4CD6-876A-9F00BEA6D8E7}"/>
              </a:ext>
            </a:extLst>
          </p:cNvPr>
          <p:cNvSpPr txBox="1"/>
          <p:nvPr/>
        </p:nvSpPr>
        <p:spPr>
          <a:xfrm>
            <a:off x="763272" y="2924041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bg2">
                    <a:lumMod val="25000"/>
                  </a:schemeClr>
                </a:solidFill>
                <a:latin typeface="Min Sans" pitchFamily="2" charset="0"/>
                <a:ea typeface="Min Sans" pitchFamily="2" charset="0"/>
              </a:rPr>
              <a:t>성취감</a:t>
            </a:r>
            <a:endParaRPr lang="ko-KR" altLang="en-US" sz="3200" spc="-150" dirty="0">
              <a:solidFill>
                <a:schemeClr val="bg2">
                  <a:lumMod val="25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3E5522-F97C-459A-8DB4-3E2FD92F6DEA}"/>
              </a:ext>
            </a:extLst>
          </p:cNvPr>
          <p:cNvCxnSpPr>
            <a:cxnSpLocks/>
          </p:cNvCxnSpPr>
          <p:nvPr/>
        </p:nvCxnSpPr>
        <p:spPr>
          <a:xfrm>
            <a:off x="763272" y="3659540"/>
            <a:ext cx="5332728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9FFF96-A74F-48E4-868D-E175EE3A3BE6}"/>
              </a:ext>
            </a:extLst>
          </p:cNvPr>
          <p:cNvSpPr txBox="1"/>
          <p:nvPr/>
        </p:nvSpPr>
        <p:spPr>
          <a:xfrm>
            <a:off x="763272" y="632606"/>
            <a:ext cx="519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“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445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0F641-1648-4823-9A98-2F18A769CFF1}"/>
              </a:ext>
            </a:extLst>
          </p:cNvPr>
          <p:cNvSpPr txBox="1"/>
          <p:nvPr/>
        </p:nvSpPr>
        <p:spPr>
          <a:xfrm>
            <a:off x="3281360" y="3132085"/>
            <a:ext cx="6092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감사합니다</a:t>
            </a:r>
            <a:r>
              <a:rPr lang="en-US" altLang="ko-KR" sz="6000" b="1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!</a:t>
            </a:r>
            <a:endParaRPr lang="ko-KR" altLang="en-US" sz="6000" b="1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29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C08C74-7A6C-4811-8CB7-15AFE2CF07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0" y="0"/>
            <a:ext cx="5493725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525A3DD-9C15-4388-BEFB-1DC0711679AF}"/>
              </a:ext>
            </a:extLst>
          </p:cNvPr>
          <p:cNvGrpSpPr/>
          <p:nvPr/>
        </p:nvGrpSpPr>
        <p:grpSpPr>
          <a:xfrm>
            <a:off x="7339627" y="2554357"/>
            <a:ext cx="4852373" cy="1908313"/>
            <a:chOff x="7339627" y="2554357"/>
            <a:chExt cx="4852373" cy="19083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1092E4-ED9C-4A4F-BC4E-02C3CA1B48D6}"/>
                </a:ext>
              </a:extLst>
            </p:cNvPr>
            <p:cNvSpPr txBox="1"/>
            <p:nvPr/>
          </p:nvSpPr>
          <p:spPr>
            <a:xfrm>
              <a:off x="7339627" y="2923738"/>
              <a:ext cx="1484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2">
                      <a:lumMod val="50000"/>
                    </a:schemeClr>
                  </a:solidFill>
                  <a:latin typeface="Min Sans" pitchFamily="2" charset="0"/>
                  <a:ea typeface="Min Sans" pitchFamily="2" charset="0"/>
                </a:rPr>
                <a:t>Part 1</a:t>
              </a:r>
              <a:endParaRPr lang="ko-KR" altLang="en-US" sz="36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C6B200-D1CC-4F0B-BAF6-942364E50EA8}"/>
                </a:ext>
              </a:extLst>
            </p:cNvPr>
            <p:cNvSpPr txBox="1"/>
            <p:nvPr/>
          </p:nvSpPr>
          <p:spPr>
            <a:xfrm>
              <a:off x="7339627" y="3570069"/>
              <a:ext cx="2640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latin typeface="Min Sans" pitchFamily="2" charset="0"/>
                  <a:ea typeface="Min Sans" pitchFamily="2" charset="0"/>
                </a:rPr>
                <a:t>‘ </a:t>
              </a:r>
              <a:r>
                <a:rPr lang="ko-KR" altLang="en-US" sz="2800" spc="-150" dirty="0" smtClean="0">
                  <a:latin typeface="Min Sans" pitchFamily="2" charset="0"/>
                  <a:ea typeface="Min Sans" pitchFamily="2" charset="0"/>
                </a:rPr>
                <a:t>안락</a:t>
              </a:r>
              <a:r>
                <a:rPr lang="en-US" altLang="ko-KR" sz="2800" spc="-150" dirty="0" err="1" smtClean="0">
                  <a:latin typeface="Min Sans" pitchFamily="2" charset="0"/>
                  <a:ea typeface="Min Sans" pitchFamily="2" charset="0"/>
                </a:rPr>
                <a:t>Anlak</a:t>
              </a:r>
              <a:r>
                <a:rPr lang="en-US" altLang="ko-KR" sz="2800" spc="-150" dirty="0" smtClean="0">
                  <a:latin typeface="Min Sans" pitchFamily="2" charset="0"/>
                  <a:ea typeface="Min Sans" pitchFamily="2" charset="0"/>
                </a:rPr>
                <a:t> ’ </a:t>
              </a:r>
              <a:r>
                <a:rPr lang="ko-KR" altLang="en-US" sz="2800" spc="-150" dirty="0">
                  <a:latin typeface="Min Sans" pitchFamily="2" charset="0"/>
                  <a:ea typeface="Min Sans" pitchFamily="2" charset="0"/>
                </a:rPr>
                <a:t>설계</a:t>
              </a:r>
              <a:r>
                <a:rPr lang="en-US" altLang="ko-KR" sz="2800" spc="-150" dirty="0">
                  <a:latin typeface="Min Sans" pitchFamily="2" charset="0"/>
                  <a:ea typeface="Min Sans" pitchFamily="2" charset="0"/>
                </a:rPr>
                <a:t> </a:t>
              </a:r>
              <a:endParaRPr lang="ko-KR" altLang="en-US" sz="2800" spc="-150" dirty="0">
                <a:latin typeface="Min Sans" pitchFamily="2" charset="0"/>
                <a:ea typeface="Min Sans" pitchFamily="2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5BC74C5-FA6C-4741-B43F-8A6724A7FF5C}"/>
                </a:ext>
              </a:extLst>
            </p:cNvPr>
            <p:cNvCxnSpPr/>
            <p:nvPr/>
          </p:nvCxnSpPr>
          <p:spPr>
            <a:xfrm>
              <a:off x="7424530" y="2554357"/>
              <a:ext cx="4767470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04B9B43-257D-426C-AF80-2AB11F0E5316}"/>
                </a:ext>
              </a:extLst>
            </p:cNvPr>
            <p:cNvCxnSpPr/>
            <p:nvPr/>
          </p:nvCxnSpPr>
          <p:spPr>
            <a:xfrm>
              <a:off x="7424530" y="4462670"/>
              <a:ext cx="476747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78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5ACF276-7531-45DE-85FC-EABB21A44D3F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1575A1-766A-489E-B5C0-3CC7F4F08642}"/>
              </a:ext>
            </a:extLst>
          </p:cNvPr>
          <p:cNvSpPr txBox="1"/>
          <p:nvPr/>
        </p:nvSpPr>
        <p:spPr>
          <a:xfrm>
            <a:off x="1119883" y="308758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컨셉</a:t>
            </a:r>
            <a:endParaRPr lang="ko-KR" altLang="en-US" sz="3200" spc="-3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A2258-4E7D-4B74-9C7E-847BDFBBEEC7}"/>
              </a:ext>
            </a:extLst>
          </p:cNvPr>
          <p:cNvSpPr txBox="1"/>
          <p:nvPr/>
        </p:nvSpPr>
        <p:spPr>
          <a:xfrm>
            <a:off x="467140" y="24367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Part 1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993C2C-41BD-4240-A9E1-BC1BF75F1FB0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DC82AD-F089-42A4-B3B8-C46A661AEE93}"/>
              </a:ext>
            </a:extLst>
          </p:cNvPr>
          <p:cNvSpPr txBox="1"/>
          <p:nvPr/>
        </p:nvSpPr>
        <p:spPr>
          <a:xfrm>
            <a:off x="1036755" y="1442441"/>
            <a:ext cx="598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주제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C82AD-F089-42A4-B3B8-C46A661AEE93}"/>
              </a:ext>
            </a:extLst>
          </p:cNvPr>
          <p:cNvSpPr txBox="1"/>
          <p:nvPr/>
        </p:nvSpPr>
        <p:spPr>
          <a:xfrm>
            <a:off x="1036755" y="1934704"/>
            <a:ext cx="92256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이때까지 배웠던  설계 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디자인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기능들을 재정립 해보는 기회를 가지고 싶었습니다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.</a:t>
            </a:r>
          </a:p>
          <a:p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가구 점 사이트들  대부분이  </a:t>
            </a:r>
            <a:r>
              <a:rPr lang="ko-KR" altLang="en-US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반응형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 웹 페이지가 아니기 때문에 </a:t>
            </a:r>
            <a:r>
              <a:rPr lang="ko-KR" altLang="en-US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반응형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 </a:t>
            </a:r>
            <a:r>
              <a:rPr lang="ko-KR" altLang="en-US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웹페이지로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 구현할 수 있으면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경쟁력과 접근성이 </a:t>
            </a:r>
            <a:r>
              <a:rPr lang="ko-KR" altLang="en-US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높아질거라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 판단해서 가구점을 선택했습니다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.</a:t>
            </a:r>
          </a:p>
          <a:p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Min Sans" pitchFamily="2" charset="0"/>
              <a:ea typeface="Min Sans" pitchFamily="2" charset="0"/>
            </a:endParaRPr>
          </a:p>
          <a:p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설계는 물론 디자인과 기능까지 직접 구현해보고 싶어서  가상의 브랜드를 창작하였습니다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n Sans" pitchFamily="2" charset="0"/>
                <a:ea typeface="Min Sans" pitchFamily="2" charset="0"/>
              </a:rPr>
              <a:t>.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2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5ACF276-7531-45DE-85FC-EABB21A44D3F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1575A1-766A-489E-B5C0-3CC7F4F08642}"/>
              </a:ext>
            </a:extLst>
          </p:cNvPr>
          <p:cNvSpPr txBox="1"/>
          <p:nvPr/>
        </p:nvSpPr>
        <p:spPr>
          <a:xfrm>
            <a:off x="1119883" y="308758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기</a:t>
            </a:r>
            <a:r>
              <a:rPr lang="ko-KR" altLang="en-US" sz="3200" spc="-30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획의도</a:t>
            </a:r>
            <a:endParaRPr lang="ko-KR" altLang="en-US" sz="3200" spc="-3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A2258-4E7D-4B74-9C7E-847BDFBBEEC7}"/>
              </a:ext>
            </a:extLst>
          </p:cNvPr>
          <p:cNvSpPr txBox="1"/>
          <p:nvPr/>
        </p:nvSpPr>
        <p:spPr>
          <a:xfrm>
            <a:off x="467140" y="24367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Part 1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993C2C-41BD-4240-A9E1-BC1BF75F1FB0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D22AC-21AA-49B2-BE0E-D7DDDBE75A8A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FAC3C-1598-44F5-A8ED-AEA8C51F3EAD}"/>
              </a:ext>
            </a:extLst>
          </p:cNvPr>
          <p:cNvSpPr txBox="1"/>
          <p:nvPr/>
        </p:nvSpPr>
        <p:spPr>
          <a:xfrm>
            <a:off x="1611384" y="2234823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2CD46-D8BE-48C9-805D-A8F8FE973943}"/>
              </a:ext>
            </a:extLst>
          </p:cNvPr>
          <p:cNvSpPr txBox="1"/>
          <p:nvPr/>
        </p:nvSpPr>
        <p:spPr>
          <a:xfrm>
            <a:off x="2945222" y="2243014"/>
            <a:ext cx="5477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깔끔하고 세련된 스타일의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0719C7-CDD8-4590-9613-923ECE1AC6C4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5DFFB-FC24-40DC-958A-581F2EF7995F}"/>
              </a:ext>
            </a:extLst>
          </p:cNvPr>
          <p:cNvSpPr txBox="1"/>
          <p:nvPr/>
        </p:nvSpPr>
        <p:spPr>
          <a:xfrm>
            <a:off x="1622017" y="3501162"/>
            <a:ext cx="48122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DE02C-2671-40FE-B5B6-D850FA43902D}"/>
              </a:ext>
            </a:extLst>
          </p:cNvPr>
          <p:cNvSpPr txBox="1"/>
          <p:nvPr/>
        </p:nvSpPr>
        <p:spPr>
          <a:xfrm>
            <a:off x="2945222" y="3541252"/>
            <a:ext cx="586570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가구점에 적합한 디스플레이 구현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305DD2-3C4E-42FD-A0C7-8701AF93D012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C9252-E569-4564-8FDB-463E2608318E}"/>
              </a:ext>
            </a:extLst>
          </p:cNvPr>
          <p:cNvSpPr txBox="1"/>
          <p:nvPr/>
        </p:nvSpPr>
        <p:spPr>
          <a:xfrm>
            <a:off x="1622017" y="4820663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BA3D6-BD9B-4375-B87A-C0DE7A8FA9FD}"/>
              </a:ext>
            </a:extLst>
          </p:cNvPr>
          <p:cNvSpPr txBox="1"/>
          <p:nvPr/>
        </p:nvSpPr>
        <p:spPr>
          <a:xfrm>
            <a:off x="2945222" y="4860753"/>
            <a:ext cx="517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rPr>
              <a:t>앱과 웹을 넘나드는 기능 구현</a:t>
            </a:r>
          </a:p>
        </p:txBody>
      </p:sp>
    </p:spTree>
    <p:extLst>
      <p:ext uri="{BB962C8B-B14F-4D97-AF65-F5344CB8AC3E}">
        <p14:creationId xmlns:p14="http://schemas.microsoft.com/office/powerpoint/2010/main" val="389710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5ACF276-7531-45DE-85FC-EABB21A44D3F}"/>
              </a:ext>
            </a:extLst>
          </p:cNvPr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1575A1-766A-489E-B5C0-3CC7F4F08642}"/>
              </a:ext>
            </a:extLst>
          </p:cNvPr>
          <p:cNvSpPr txBox="1"/>
          <p:nvPr/>
        </p:nvSpPr>
        <p:spPr>
          <a:xfrm>
            <a:off x="1119883" y="308758"/>
            <a:ext cx="155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2">
                    <a:lumMod val="50000"/>
                  </a:schemeClr>
                </a:solidFill>
                <a:latin typeface="Min Sans" pitchFamily="2" charset="0"/>
                <a:ea typeface="Min Sans" pitchFamily="2" charset="0"/>
              </a:rPr>
              <a:t>메뉴 설계</a:t>
            </a:r>
            <a:endParaRPr lang="ko-KR" altLang="en-US" sz="3200" spc="-300" dirty="0">
              <a:solidFill>
                <a:schemeClr val="bg2">
                  <a:lumMod val="50000"/>
                </a:schemeClr>
              </a:solidFill>
              <a:latin typeface="Min Sans" pitchFamily="2" charset="0"/>
              <a:ea typeface="M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A2258-4E7D-4B74-9C7E-847BDFBBEEC7}"/>
              </a:ext>
            </a:extLst>
          </p:cNvPr>
          <p:cNvSpPr txBox="1"/>
          <p:nvPr/>
        </p:nvSpPr>
        <p:spPr>
          <a:xfrm>
            <a:off x="467140" y="24367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Part 1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993C2C-41BD-4240-A9E1-BC1BF75F1FB0}"/>
              </a:ext>
            </a:extLst>
          </p:cNvPr>
          <p:cNvCxnSpPr>
            <a:cxnSpLocks/>
          </p:cNvCxnSpPr>
          <p:nvPr/>
        </p:nvCxnSpPr>
        <p:spPr>
          <a:xfrm>
            <a:off x="1119883" y="1032681"/>
            <a:ext cx="110721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BA8D8C64-F822-4840-8A67-B297BEFFF68F}"/>
              </a:ext>
            </a:extLst>
          </p:cNvPr>
          <p:cNvSpPr/>
          <p:nvPr/>
        </p:nvSpPr>
        <p:spPr>
          <a:xfrm>
            <a:off x="5809794" y="1321938"/>
            <a:ext cx="1270275" cy="12702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메뉴</a:t>
            </a:r>
            <a:endParaRPr lang="en-US" altLang="ko-KR" dirty="0" smtClean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( </a:t>
            </a:r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헤더 </a:t>
            </a:r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)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8D8C64-F822-4840-8A67-B297BEFFF68F}"/>
              </a:ext>
            </a:extLst>
          </p:cNvPr>
          <p:cNvSpPr/>
          <p:nvPr/>
        </p:nvSpPr>
        <p:spPr>
          <a:xfrm>
            <a:off x="3480543" y="3247456"/>
            <a:ext cx="1052026" cy="105202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섹션 </a:t>
            </a:r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1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8D8C64-F822-4840-8A67-B297BEFFF68F}"/>
              </a:ext>
            </a:extLst>
          </p:cNvPr>
          <p:cNvSpPr/>
          <p:nvPr/>
        </p:nvSpPr>
        <p:spPr>
          <a:xfrm>
            <a:off x="5083208" y="3257709"/>
            <a:ext cx="1052026" cy="105202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섹션 </a:t>
            </a:r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2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A8D8C64-F822-4840-8A67-B297BEFFF68F}"/>
              </a:ext>
            </a:extLst>
          </p:cNvPr>
          <p:cNvSpPr/>
          <p:nvPr/>
        </p:nvSpPr>
        <p:spPr>
          <a:xfrm>
            <a:off x="6685873" y="3257709"/>
            <a:ext cx="1052026" cy="105202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섹션 </a:t>
            </a:r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3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A8D8C64-F822-4840-8A67-B297BEFFF68F}"/>
              </a:ext>
            </a:extLst>
          </p:cNvPr>
          <p:cNvSpPr/>
          <p:nvPr/>
        </p:nvSpPr>
        <p:spPr>
          <a:xfrm>
            <a:off x="8288538" y="3257709"/>
            <a:ext cx="1052026" cy="105202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섹션 </a:t>
            </a:r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4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97934" y="4438406"/>
            <a:ext cx="161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메인 화면</a:t>
            </a:r>
            <a:endParaRPr lang="en-US" altLang="ko-KR" dirty="0" smtClean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상품 이미지</a:t>
            </a:r>
            <a:endParaRPr lang="en-US" altLang="ko-KR" dirty="0" smtClean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dirty="0" err="1" smtClean="0">
                <a:latin typeface="Min Sans" pitchFamily="2" charset="0"/>
                <a:ea typeface="Min Sans" pitchFamily="2" charset="0"/>
              </a:rPr>
              <a:t>캐러셀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97958" y="2672281"/>
            <a:ext cx="38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글로벌 네비게이션과 슬라이드 메뉴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19822" y="4419483"/>
            <a:ext cx="1578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About</a:t>
            </a:r>
          </a:p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회사소개</a:t>
            </a:r>
            <a:endParaRPr lang="en-US" altLang="ko-KR" dirty="0" smtClean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dirty="0" err="1" smtClean="0">
                <a:latin typeface="Min Sans" pitchFamily="2" charset="0"/>
                <a:ea typeface="Min Sans" pitchFamily="2" charset="0"/>
              </a:rPr>
              <a:t>회사이념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0914" y="4444488"/>
            <a:ext cx="138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Product</a:t>
            </a:r>
          </a:p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상품페이지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33103" y="4392349"/>
            <a:ext cx="1612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Promotion</a:t>
            </a:r>
          </a:p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진행중인 </a:t>
            </a:r>
            <a:endParaRPr lang="en-US" altLang="ko-KR" dirty="0" smtClean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프로모션 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8D8C64-F822-4840-8A67-B297BEFFF68F}"/>
              </a:ext>
            </a:extLst>
          </p:cNvPr>
          <p:cNvSpPr/>
          <p:nvPr/>
        </p:nvSpPr>
        <p:spPr>
          <a:xfrm>
            <a:off x="5809793" y="5469048"/>
            <a:ext cx="1270275" cy="127027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Min Sans" pitchFamily="2" charset="0"/>
                <a:ea typeface="Min Sans" pitchFamily="2" charset="0"/>
              </a:rPr>
              <a:t>연락처</a:t>
            </a:r>
            <a:endParaRPr lang="en-US" altLang="ko-KR" dirty="0" smtClean="0">
              <a:latin typeface="Min Sans" pitchFamily="2" charset="0"/>
              <a:ea typeface="Min Sans" pitchFamily="2" charset="0"/>
            </a:endParaRPr>
          </a:p>
          <a:p>
            <a:pPr algn="ctr"/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(</a:t>
            </a:r>
            <a:r>
              <a:rPr lang="ko-KR" altLang="en-US" dirty="0" err="1" smtClean="0">
                <a:latin typeface="Min Sans" pitchFamily="2" charset="0"/>
                <a:ea typeface="Min Sans" pitchFamily="2" charset="0"/>
              </a:rPr>
              <a:t>푸터</a:t>
            </a:r>
            <a:r>
              <a:rPr lang="en-US" altLang="ko-KR" dirty="0" smtClean="0">
                <a:latin typeface="Min Sans" pitchFamily="2" charset="0"/>
                <a:ea typeface="Min Sans" pitchFamily="2" charset="0"/>
              </a:rPr>
              <a:t>)</a:t>
            </a:r>
            <a:endParaRPr lang="ko-KR" altLang="en-US" dirty="0">
              <a:latin typeface="Min Sans" pitchFamily="2" charset="0"/>
              <a:ea typeface="M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82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DDC64BC-1F97-416D-A095-6D35DBFB9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525A3DD-9C15-4388-BEFB-1DC0711679AF}"/>
              </a:ext>
            </a:extLst>
          </p:cNvPr>
          <p:cNvGrpSpPr/>
          <p:nvPr/>
        </p:nvGrpSpPr>
        <p:grpSpPr>
          <a:xfrm>
            <a:off x="7339627" y="2554357"/>
            <a:ext cx="4852373" cy="1908313"/>
            <a:chOff x="7339627" y="2554357"/>
            <a:chExt cx="4852373" cy="19083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1092E4-ED9C-4A4F-BC4E-02C3CA1B48D6}"/>
                </a:ext>
              </a:extLst>
            </p:cNvPr>
            <p:cNvSpPr txBox="1"/>
            <p:nvPr/>
          </p:nvSpPr>
          <p:spPr>
            <a:xfrm>
              <a:off x="7339627" y="2923738"/>
              <a:ext cx="1484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Min Sans" pitchFamily="2" charset="0"/>
                  <a:ea typeface="Min Sans" pitchFamily="2" charset="0"/>
                </a:rPr>
                <a:t>Part 2</a:t>
              </a:r>
              <a:endParaRPr lang="ko-KR" altLang="en-US" sz="3600" dirty="0">
                <a:solidFill>
                  <a:schemeClr val="bg1"/>
                </a:solidFill>
                <a:latin typeface="Min Sans" pitchFamily="2" charset="0"/>
                <a:ea typeface="Min Sans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C6B200-D1CC-4F0B-BAF6-942364E50EA8}"/>
                </a:ext>
              </a:extLst>
            </p:cNvPr>
            <p:cNvSpPr txBox="1"/>
            <p:nvPr/>
          </p:nvSpPr>
          <p:spPr>
            <a:xfrm>
              <a:off x="7339627" y="3570069"/>
              <a:ext cx="1760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Min Sans" pitchFamily="2" charset="0"/>
                  <a:ea typeface="Min Sans" pitchFamily="2" charset="0"/>
                </a:rPr>
                <a:t>디자인 구현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5BC74C5-FA6C-4741-B43F-8A6724A7FF5C}"/>
                </a:ext>
              </a:extLst>
            </p:cNvPr>
            <p:cNvCxnSpPr/>
            <p:nvPr/>
          </p:nvCxnSpPr>
          <p:spPr>
            <a:xfrm>
              <a:off x="7424530" y="2554357"/>
              <a:ext cx="4767470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04B9B43-257D-426C-AF80-2AB11F0E5316}"/>
                </a:ext>
              </a:extLst>
            </p:cNvPr>
            <p:cNvCxnSpPr/>
            <p:nvPr/>
          </p:nvCxnSpPr>
          <p:spPr>
            <a:xfrm>
              <a:off x="7424530" y="4462670"/>
              <a:ext cx="476747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1756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507</Words>
  <Application>Microsoft Office PowerPoint</Application>
  <PresentationFormat>와이드스크린</PresentationFormat>
  <Paragraphs>151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Arial</vt:lpstr>
      <vt:lpstr>Min Sans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821031352593</dc:creator>
  <cp:lastModifiedBy>YJ</cp:lastModifiedBy>
  <cp:revision>22</cp:revision>
  <dcterms:created xsi:type="dcterms:W3CDTF">2022-03-07T22:58:45Z</dcterms:created>
  <dcterms:modified xsi:type="dcterms:W3CDTF">2022-03-15T01:53:15Z</dcterms:modified>
</cp:coreProperties>
</file>